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6" r:id="rId5"/>
    <p:sldMasterId id="214748372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</p:sldIdLst>
  <p:sldSz cy="6858000" cx="12192000"/>
  <p:notesSz cx="6858000" cy="9144000"/>
  <p:embeddedFontLst>
    <p:embeddedFont>
      <p:font typeface="Roboto Mono"/>
      <p:regular r:id="rId166"/>
      <p:bold r:id="rId167"/>
      <p:italic r:id="rId168"/>
      <p:boldItalic r:id="rId1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A401B47-4CE6-42B8-94E4-8710B6C231CB}">
  <a:tblStyle styleId="{0A401B47-4CE6-42B8-94E4-8710B6C231C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EEFEF"/>
          </a:solidFill>
        </a:fill>
      </a:tcStyle>
    </a:band1H>
    <a:band2H>
      <a:tcTxStyle/>
    </a:band2H>
    <a:band1V>
      <a:tcTxStyle/>
      <a:tcStyle>
        <a:fill>
          <a:solidFill>
            <a:srgbClr val="EEEFEF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  <a:tblStyle styleId="{BC338D2F-22FF-43D1-B8DC-4648924BED4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2E89803-B750-4823-A604-B9A691325236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font" Target="fonts/RobotoMono-boldItalic.fntdata"/><Relationship Id="rId168" Type="http://schemas.openxmlformats.org/officeDocument/2006/relationships/font" Target="fonts/RobotoMono-italic.fntdata"/><Relationship Id="rId167" Type="http://schemas.openxmlformats.org/officeDocument/2006/relationships/font" Target="fonts/RobotoMono-bold.fntdata"/><Relationship Id="rId166" Type="http://schemas.openxmlformats.org/officeDocument/2006/relationships/font" Target="fonts/RobotoMono-regular.fntdata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microsoft.com/en-us/azure/service-bus-messaging/service-bus-azure-and-service-bus-queues-compared-contrasted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microsoft.com/en-us/azure/storage/common/storage-redundancy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microsoft.com/en-us/azure/sql-database/transparent-data-encryption-azure-sql?view=sql-server-2017" TargetMode="External"/><Relationship Id="rId3" Type="http://schemas.openxmlformats.org/officeDocument/2006/relationships/hyperlink" Target="https://docs.microsoft.com/en-us/azure/sql-database/sql-database-purchase-models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microsoft.com/en-us/azure/azure-cache-for-redis/cache-premium-tier-intro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icrosoft/ApplicationInsights-Kubernetes/wiki/Getting-Started-for-.NET-Core-Applications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zure.microsoft.com/en-us/overview/serverless-computing/#explore-azure-serverless-apps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2442dcc5a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2442dcc5a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portal is great for exploring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so great for automation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portal.azure.com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&lt;shell out to the portal and take a look around&gt;</a:t>
            </a:r>
            <a:endParaRPr/>
          </a:p>
        </p:txBody>
      </p:sp>
      <p:sp>
        <p:nvSpPr>
          <p:cNvPr id="521" name="Google Shape;521;g52442dcc5a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273d31c33_2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273d31c33_2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discount the ability to lock down to Azure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MS monitors their network very closely and can shut down anything that is misbehaving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Won’t stop targeted attacks, but deters against outside scanning from botnets</a:t>
            </a:r>
            <a:endParaRPr/>
          </a:p>
        </p:txBody>
      </p:sp>
      <p:sp>
        <p:nvSpPr>
          <p:cNvPr id="1208" name="Google Shape;1208;g5273d31c33_2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273d31c33_2_8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273d31c33_2_8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5273d31c33_2_8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273d31c33_2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273d31c33_2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g5273d31c33_2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5273d31c33_2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5273d31c33_2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g5273d31c33_2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5273d31c33_2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5273d31c33_2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g5273d31c33_2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5273d31c33_2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5273d31c33_2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5273d31c33_2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273d31c33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273d31c33_2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g5273d31c33_2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273d31c33_2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273d31c33_2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g5273d31c33_2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5273d31c33_2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5273d31c33_2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Secures access to _managing the Azure resource_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Does not necessarily secure access to the application/data itself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Microsoft is slowly implementing RBAC for some resources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Other resources might support AD authentication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g5273d31c33_2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273d31c33_2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273d31c33_2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5273d31c33_2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273d31c3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273d31c3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CLI is the new default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Great for automation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Local install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shell.azure.com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5273d31c3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273d31c33_2_8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273d31c33_2_8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g5273d31c33_2_8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273d31c33_2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273d31c33_2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5273d31c33_2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5273d31c33_2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5273d31c33_2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g5273d31c33_2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5273d31c33_2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5273d31c33_2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5273d31c33_2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273d31c33_2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273d31c33_2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g5273d31c33_2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273d31c33_2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273d31c33_2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5273d31c33_2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273d31c33_2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273d31c33_2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g5273d31c33_2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273d31c33_2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273d31c33_2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g5273d31c33_2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5273d31c33_2_8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5273d31c33_2_8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g5273d31c33_2_8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5273d31c33_2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5273d31c33_2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g5273d31c33_2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2442dcc5a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2442dcc5a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52442dcc5a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5273d31c33_2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5273d31c33_2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g5273d31c33_2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5273d31c33_2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5273d31c33_2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Remember the architecture course?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You’re not Google, you don’t have so much traffic that SSL termination is necessary</a:t>
            </a:r>
            <a:endParaRPr b="1"/>
          </a:p>
        </p:txBody>
      </p:sp>
      <p:sp>
        <p:nvSpPr>
          <p:cNvPr id="1356" name="Google Shape;1356;g5273d31c33_2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5273d31c33_2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5273d31c33_2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5273d31c33_2_2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273d31c33_2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273d31c33_2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5273d31c33_2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273d31c33_2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5273d31c33_2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g5273d31c33_2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5273d31c33_2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5273d31c33_2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g5273d31c33_2_2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5273d31c33_2_9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5273d31c33_2_9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g5273d31c33_2_9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4d08c66477_8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4d08c66477_8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g4d08c66477_8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273d31c33_2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273d31c33_2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g5273d31c33_2_5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5273d31c33_2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5273d31c33_2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many of you have some workloads in the cloud?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Were you surprised by the cost?</a:t>
            </a:r>
            <a:endParaRPr/>
          </a:p>
        </p:txBody>
      </p:sp>
      <p:sp>
        <p:nvSpPr>
          <p:cNvPr id="1414" name="Google Shape;1414;g5273d31c33_2_5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2442dcc5a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2442dcc5a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Certain parts of powershell have been depreciated, use the CLI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52442dcc5a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5273d31c33_2_5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5273d31c33_2_5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g5273d31c33_2_5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5273d31c33_2_5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5273d31c33_2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g5273d31c33_2_5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5273d31c33_2_5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5273d31c33_2_5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g5273d31c33_2_5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5273d31c33_2_5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5273d31c33_2_5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g5273d31c33_2_5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273d31c33_2_5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273d31c33_2_5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g5273d31c33_2_5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273d31c33_2_5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273d31c33_2_5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g5273d31c33_2_5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273d31c33_2_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273d31c33_2_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g5273d31c33_2_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5273d31c33_2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5273d31c33_2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g5273d31c33_2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5273d31c33_2_5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5273d31c33_2_5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g5273d31c33_2_5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5273d31c33_2_5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5273d31c33_2_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g5273d31c33_2_5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2442dcc5a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2442dcc5a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client libraries are built on top of the REST API</a:t>
            </a:r>
            <a:endParaRPr/>
          </a:p>
        </p:txBody>
      </p:sp>
      <p:sp>
        <p:nvSpPr>
          <p:cNvPr id="551" name="Google Shape;551;g52442dcc5a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273d31c33_2_5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5273d31c33_2_5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g5273d31c33_2_5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5273d31c33_2_5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5273d31c33_2_5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g5273d31c33_2_5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5273d31c33_2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5273d31c33_2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g5273d31c33_2_5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5273d31c33_2_5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5273d31c33_2_5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g5273d31c33_2_5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5273d31c33_2_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5273d31c33_2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People talk about scaling up as being the power of the cloud (infinite scalability!)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NO! The power is scaling down. You didn’t buy the hardware, you’re only rending it</a:t>
            </a:r>
            <a:endParaRPr/>
          </a:p>
        </p:txBody>
      </p:sp>
      <p:sp>
        <p:nvSpPr>
          <p:cNvPr id="1520" name="Google Shape;1520;g5273d31c33_2_6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5273d31c33_2_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5273d31c33_2_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g5273d31c33_2_6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5273d31c33_2_6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5273d31c33_2_6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g5273d31c33_2_6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5273d31c33_2_6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5273d31c33_2_6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g5273d31c33_2_6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5273d31c33_2_6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5273d31c33_2_6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g5273d31c33_2_6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5273d31c33_2_6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5273d31c33_2_6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g5273d31c33_2_6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2442dcc5a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2442dcc5a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52442dcc5a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5273d31c33_2_6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5273d31c33_2_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g5273d31c33_2_6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5273d31c33_2_6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5273d31c33_2_6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g5273d31c33_2_6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5273d31c33_2_6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5273d31c33_2_6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g5273d31c33_2_6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5273d31c33_2_6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5273d31c33_2_6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g5273d31c33_2_6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5273d31c33_2_6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5273d31c33_2_6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g5273d31c33_2_6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273d31c33_2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273d31c33_2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g5273d31c33_2_4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4d08c66477_8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4d08c66477_8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g4d08c66477_8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4d08c66477_8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4d08c66477_8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g4d08c66477_8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4d08c66477_8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4d08c66477_8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g4d08c66477_8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273d31c33_4_4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273d31c33_4_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5273d31c33_4_4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2442dcc5a_1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52442dcc5a_1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52442dcc5a_1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2442dcc5a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52442dcc5a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2442dcc5a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52442dcc5a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273d31c33_4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273d31c33_4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5273d31c33_4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2442dcc5a_1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2442dcc5a_1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52442dcc5a_1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2442dcc5a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52442dcc5a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2442dcc5a_1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52442dcc5a_1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2442dcc5a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52442dcc5a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52442dcc5a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273d31c33_4_4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273d31c33_4_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5273d31c33_4_4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ecf4b0ed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ecf4b0ed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4ecf4b0ed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d08c6647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4d08c6647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Blobs - Binary large objects. Used for files, images, etc…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Tables - NoSQL Key/Value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 - SMB file shares, use blob storage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Queues - simple cloud messaging, use service bus instead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https://docs.microsoft.com/en-us/azure/service-bus-messaging/service-bus-azure-and-service-bus-queues-compared-contrasted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4d08c6647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d08c66477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4d08c66477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Tiers: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Tiers: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Hot - frequently accessed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Cool - stored for at least 30 days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Archive - stored for at least 180 days, latency measured in hours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4d08c66477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d08c66477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d08c6647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Locally Redundant (LRS): Same Datacenter | 11 9’s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Zone Redundant (ZRS): Same Region | 12 9’s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Geo-Redundant (GRS) - Different Regions | 16 9’s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https://docs.microsoft.com/en-us/azure/storage/common/storage-redundancy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4d08c66477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08c6647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08c6647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4d08c66477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ecf4b0edc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ecf4b0edc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going to be a more hands on course.</a:t>
            </a:r>
            <a:endParaRPr/>
          </a:p>
        </p:txBody>
      </p:sp>
      <p:sp>
        <p:nvSpPr>
          <p:cNvPr id="464" name="Google Shape;464;g4ecf4b0edc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d08c66477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d08c66477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Managed SQL Server DB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Feels like On Prem SQL Server | Dev XP is just like a normal SQL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Pricing Tiers - DTUs, vCores | DTUs are increments of compute and memory. You can either get a set amount or an elastic pool of DTUs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vCores are more granular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Encrypted by default using transparent data encryption.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Firewall - comes with it’s own firewall that you can configure to limit incoming connections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https://docs.microsoft.com/en-us/azure/sql-database/transparent-data-encryption-azure-sql?view=sql-server-2017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https://docs.microsoft.com/en-us/azure/sql-database/sql-database-purchase-models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4d08c66477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d08c66477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4d08c66477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4d08c66477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4d08c66477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4d08c66477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Managed Redis Instance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In-memory Datastore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Tiers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- For development and </a:t>
            </a:r>
            <a:r>
              <a:rPr lang="en-US"/>
              <a:t>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- for light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 - includes more throughput, but more importantly, more 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2"/>
              </a:rPr>
              <a:t>https://docs.microsoft.com/en-us/azure/azure-cache-for-redis/cache-premium-tier-intro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679" name="Google Shape;679;g4d08c66477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d08c6647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4d08c6647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4d08c66477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d08c66477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d08c66477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4d08c66477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4ecf4b0edc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4ecf4b0edc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4ecf4b0edc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4d08c6647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4d08c6647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4d08c6647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d08c66477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d08c66477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Lots of supported languages: PHP, Ruby, Java, Python, .NET, .NET Core, Powershell (as a batch process)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Tiers: Basic, Standard, Premium, Isolated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Higher tiers = better machines and more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= dev /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= prod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 = Standard plus more backups /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Isolated = ASE, super expensive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4d08c66477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d08c66477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d08c66477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4d08c66477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4d08c66477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4d08c66477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4d08c66477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2442dcc5a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2442dcc5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52442dcc5a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ecf4b0edc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ecf4b0edc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4ecf4b0edc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4d08c66477_9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4d08c66477_9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Containers don’t have a full OS for each container, which saves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4d08c66477_9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d08c66477_9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4d08c66477_9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4d08c66477_9_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d08c66477_9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4d08c66477_9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4d08c66477_9_2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4d08c66477_9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4d08c66477_9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.NET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 Stage Build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Layering Images to reduce the size and attack surface of the final image</a:t>
            </a:r>
            <a:endParaRPr/>
          </a:p>
        </p:txBody>
      </p:sp>
      <p:sp>
        <p:nvSpPr>
          <p:cNvPr id="791" name="Google Shape;791;g4d08c66477_9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4d08c66477_8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4d08c66477_8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straight up Docker or…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4d08c66477_8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d08c66477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4d08c66477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Orchestration is the software that manages your containers and makes them into a whole application.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There’s tons of different ways to run Docker containers.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 cloud provider has their own orchestration offering</a:t>
            </a:r>
            <a:endParaRPr/>
          </a:p>
        </p:txBody>
      </p:sp>
      <p:sp>
        <p:nvSpPr>
          <p:cNvPr id="806" name="Google Shape;806;g4d08c66477_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4d08c66477_9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4d08c66477_9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 Source: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https://github.com/Microsoft/ApplicationInsights-Kubernetes/wiki/Getting-Started-for-.NET-Core-Applications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Pods - smallest deployable unit | Generally one container (and maybe a sidecar to go with 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Deployments - groups of Pods | manages things like scalability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Services - Networking between groups of Pods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https://kubernetes.io/docs/concepts/workloads/pods/pod-overview/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https://kubernetes.io/docs/concepts/workloads/controllers/deployment/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https://kubernetes.io/docs/concepts/services-networking/service/</a:t>
            </a:r>
            <a:endParaRPr/>
          </a:p>
        </p:txBody>
      </p:sp>
      <p:sp>
        <p:nvSpPr>
          <p:cNvPr id="818" name="Google Shape;818;g4d08c66477_9_2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4d08c66477_8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4d08c66477_8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There’s probably a docker container for everything you want to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only caviat is you don’t want to store state in Kubernetes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/ Containers are really good for </a:t>
            </a:r>
            <a:r>
              <a:rPr lang="en-US"/>
              <a:t>experimentation</a:t>
            </a:r>
            <a:r>
              <a:rPr lang="en-US"/>
              <a:t>. You can easily fire up stuff and play with it without having to install a bunch of junk on your machine.</a:t>
            </a:r>
            <a:endParaRPr/>
          </a:p>
        </p:txBody>
      </p:sp>
      <p:sp>
        <p:nvSpPr>
          <p:cNvPr id="827" name="Google Shape;827;g4d08c66477_8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4d08c66477_8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4d08c66477_8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is at the center of a whole cloud native ecosystem.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has all sorts of stuff</a:t>
            </a:r>
            <a:r>
              <a:rPr lang="en-US"/>
              <a:t>...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4d08c66477_8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2442dcc5a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2442dcc5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52442dcc5a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d08c66477_8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4d08c66477_8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CUNA Team  AKS offering that deploys an Azure Kubernetes Service instance with a bunch of security around it…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Implements nearly 200 controls for you</a:t>
            </a:r>
            <a:endParaRPr/>
          </a:p>
        </p:txBody>
      </p:sp>
      <p:sp>
        <p:nvSpPr>
          <p:cNvPr id="842" name="Google Shape;842;g4d08c66477_8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4ecf4b0ed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4ecf4b0ed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4ecf4b0edc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4d08c66477_8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4d08c66477_8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4d08c66477_8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4d08c66477_8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4d08c66477_8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https://azure.microsoft.com/en-us/overview/serverless-computing/#explore-azure-serverless-apps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4d08c66477_8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4d08c66477_8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4d08c66477_8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4d08c66477_8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d08c66477_8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d08c66477_8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4d08c66477_8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4d08c66477_8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4d08c66477_8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4d08c66477_8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4d08c66477_8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4d08c66477_8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4d08c66477_8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4d08c66477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4d08c66477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4d08c66477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4d08c66477_6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4d08c66477_6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4d08c66477_6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ecf4b0ed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ecf4b0ed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4ecf4b0ed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4d08c66477_6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4d08c66477_6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that you could extend the message size by including extra data in BLOB storage.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You could do this with other queues too, but you already have a storage account in this case</a:t>
            </a:r>
            <a:endParaRPr/>
          </a:p>
        </p:txBody>
      </p:sp>
      <p:sp>
        <p:nvSpPr>
          <p:cNvPr id="915" name="Google Shape;915;g4d08c66477_6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4d08c66477_6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4d08c66477_6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4d08c66477_6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4d08c66477_6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4d08c66477_6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4d08c66477_6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d08c66477_6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d08c66477_6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a pre-defined message format you ahve to follow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but - supports an open event message standard (not on by default)</a:t>
            </a:r>
            <a:endParaRPr/>
          </a:p>
        </p:txBody>
      </p:sp>
      <p:sp>
        <p:nvSpPr>
          <p:cNvPr id="938" name="Google Shape;938;g4d08c66477_6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d08c66477_6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d08c66477_6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4d08c66477_6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4d08c66477_6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4d08c66477_6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a pre-defined message format you ahve to follow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but - supports an open event message standard (not on by default)</a:t>
            </a:r>
            <a:endParaRPr/>
          </a:p>
        </p:txBody>
      </p:sp>
      <p:sp>
        <p:nvSpPr>
          <p:cNvPr id="952" name="Google Shape;952;g4d08c66477_6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4d08c66477_6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4d08c66477_6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4d08c66477_6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5273d31c33_4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5273d31c33_4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5273d31c33_4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ecf4b0edc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ecf4b0edc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4ecf4b0edc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4d08c66477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4d08c66477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just for IAAS</a:t>
            </a:r>
            <a:endParaRPr/>
          </a:p>
        </p:txBody>
      </p:sp>
      <p:sp>
        <p:nvSpPr>
          <p:cNvPr id="980" name="Google Shape;980;g4d08c66477_3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2442dcc5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2442dcc5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Subscriptions - top level construct, per dept, per company, etc..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 Groups - used to organize different services, per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Tags - can be used organize cross cutting concerns and report on different usages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52442dcc5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4d08c66477_3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4d08c66477_3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your CIDR notation (just use a subnet calculator)</a:t>
            </a:r>
            <a:endParaRPr/>
          </a:p>
        </p:txBody>
      </p:sp>
      <p:sp>
        <p:nvSpPr>
          <p:cNvPr id="988" name="Google Shape;988;g4d08c66477_3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4d08c66477_3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4d08c66477_3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a real setup, wouldn’t need an entire /24 (256-5 addrs) for DMZ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Also, fairly basic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Didn’t put in details, may have load balances/firewalls between each</a:t>
            </a:r>
            <a:endParaRPr/>
          </a:p>
        </p:txBody>
      </p:sp>
      <p:sp>
        <p:nvSpPr>
          <p:cNvPr id="996" name="Google Shape;996;g4d08c66477_3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4d08c66477_3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4d08c66477_3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4d08c66477_3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4d08c66477_3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4d08c66477_3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g4d08c66477_3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d08c66477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d08c66477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4d08c66477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4d08c66477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4d08c66477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could do UDP load balancing with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better tools for security and load balancing ingress web traffic</a:t>
            </a:r>
            <a:endParaRPr/>
          </a:p>
        </p:txBody>
      </p:sp>
      <p:sp>
        <p:nvSpPr>
          <p:cNvPr id="1026" name="Google Shape;1026;g4d08c66477_4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4d08c66477_4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4d08c66477_4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4d08c66477_4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4d08c66477_4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4d08c66477_4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4d08c66477_4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d08c66477_3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4d08c66477_3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4d08c66477_3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5273d31c3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5273d31c3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g5273d31c3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2442dcc5a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2442dcc5a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52442dcc5a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273d31c33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273d31c33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5273d31c33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273d31c33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273d31c33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g5273d31c33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273d31c33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273d31c33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Cloud providers have way more resources than you could possibly ever have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your data center’s physical security better than Microsoft’s?</a:t>
            </a:r>
            <a:endParaRPr/>
          </a:p>
        </p:txBody>
      </p:sp>
      <p:sp>
        <p:nvSpPr>
          <p:cNvPr id="1077" name="Google Shape;1077;g5273d31c33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5273d31c33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5273d31c33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g5273d31c33_2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273d31c33_2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273d31c33_2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5273d31c33_2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273d31c33_2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273d31c33_2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5273d31c33_2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273d31c33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273d31c33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On premise you’re in charge of everything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Physical access to datacenter as mentioned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What about physical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Are your operations people checking to make sure the hardware you are buying is secure? Are they securing the supply chain?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AWS found out that hardware from china had chips embedded in the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5273d31c33_2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5273d31c33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5273d31c33_2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In your case this also includes other departments in CUNA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	Operations, sec ops, infrastructure, etc have part of this responsibility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For example - If you use the Titan contaienr solution they have taken responsibility for the security of the AKS configuration and the base container images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12" name="Google Shape;1112;g5273d31c33_2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273d31c33_2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273d31c33_2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5273d31c33_2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273d31c33_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273d31c33_2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services are locked down by default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extremely secured, but not wide open - a storage account won’t default to public access</a:t>
            </a:r>
            <a:endParaRPr/>
          </a:p>
        </p:txBody>
      </p:sp>
      <p:sp>
        <p:nvSpPr>
          <p:cNvPr id="1126" name="Google Shape;1126;g5273d31c33_2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2442dcc5a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2442dcc5a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52442dcc5a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273d31c33_2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273d31c33_2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a hacker gets a password?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they breach a firewall?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they get a virus onto a machine in the network?</a:t>
            </a:r>
            <a:endParaRPr/>
          </a:p>
        </p:txBody>
      </p:sp>
      <p:sp>
        <p:nvSpPr>
          <p:cNvPr id="1133" name="Google Shape;1133;g5273d31c33_2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273d31c33_2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273d31c33_2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5273d31c33_2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273d31c33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273d31c33_2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Once you get into those internal subnets you’re isolated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Now you shouldn’t think this way - but you may relax some our your requirements when you get to internet subnets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49" name="Google Shape;1149;g5273d31c33_2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5273d31c33_2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5273d31c33_2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In a public cloud scenario all services are </a:t>
            </a:r>
            <a:r>
              <a:rPr i="1" lang="en-US">
                <a:solidFill>
                  <a:srgbClr val="000000"/>
                </a:solidFill>
              </a:rPr>
              <a:t>potentially accessible </a:t>
            </a:r>
            <a:r>
              <a:rPr lang="en-US">
                <a:solidFill>
                  <a:srgbClr val="000000"/>
                </a:solidFill>
              </a:rPr>
              <a:t>from the internet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Can’t do normal security practices like filtering by IP address as all resources, including IPs are ephemeral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- There are solutions to this in some cases, but can’t assume it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57" name="Google Shape;1157;g5273d31c33_2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273d31c33_2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273d31c33_2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5273d31c33_2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5273d31c33_2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5273d31c33_2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your traditional network security - add firewalls and port rules</a:t>
            </a:r>
            <a:endParaRPr/>
          </a:p>
        </p:txBody>
      </p:sp>
      <p:sp>
        <p:nvSpPr>
          <p:cNvPr id="1172" name="Google Shape;1172;g5273d31c33_2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273d31c33_2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273d31c33_2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g5273d31c33_2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273d31c33_2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273d31c33_2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5273d31c33_2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5273d31c33_2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5273d31c33_2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g5273d31c33_2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273d31c33_2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273d31c33_2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g5273d31c33_2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860605" y="1122363"/>
            <a:ext cx="1049947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860605" y="3602038"/>
            <a:ext cx="10499471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0" sz="24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3222" y="5993327"/>
            <a:ext cx="2963250" cy="62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&amp; Footnote - Green">
  <p:cSld name="Content &amp; Footnote - Gree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/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4156798" y="589886"/>
            <a:ext cx="7315200" cy="5215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2" type="body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o w/Photo - Orange">
  <p:cSld name="Bio w/Photo - Orang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4156798" y="589886"/>
            <a:ext cx="7315200" cy="616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72" name="Google Shape;72;p12"/>
          <p:cNvSpPr/>
          <p:nvPr>
            <p:ph idx="2" type="pic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3" type="body"/>
          </p:nvPr>
        </p:nvSpPr>
        <p:spPr>
          <a:xfrm>
            <a:off x="4156798" y="1407303"/>
            <a:ext cx="7315200" cy="49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st Table - Blue">
  <p:cSld name="Cost Table - Blu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aphicFrame>
        <p:nvGraphicFramePr>
          <p:cNvPr id="78" name="Google Shape;78;p13"/>
          <p:cNvGraphicFramePr/>
          <p:nvPr/>
        </p:nvGraphicFramePr>
        <p:xfrm>
          <a:off x="748141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{0A401B47-4CE6-42B8-94E4-8710B6C231CB}</a:tableStyleId>
              </a:tblPr>
              <a:tblGrid>
                <a:gridCol w="4585850"/>
                <a:gridCol w="3006425"/>
                <a:gridCol w="3131550"/>
              </a:tblGrid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PRODUCT / SERVICE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DETAIL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Item #1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# of sprints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r>
                        <a:rPr lang="en-US" sz="1800"/>
                        <a:t> range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9" name="Google Shape;79;p13"/>
          <p:cNvGraphicFramePr/>
          <p:nvPr/>
        </p:nvGraphicFramePr>
        <p:xfrm>
          <a:off x="9684327" y="46689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{BC338D2F-22FF-43D1-B8DC-4648924BED43}</a:tableStyleId>
              </a:tblPr>
              <a:tblGrid>
                <a:gridCol w="208275"/>
              </a:tblGrid>
              <a:tr h="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748141" y="3602038"/>
            <a:ext cx="10723134" cy="401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2" type="body"/>
          </p:nvPr>
        </p:nvSpPr>
        <p:spPr>
          <a:xfrm>
            <a:off x="748141" y="4668982"/>
            <a:ext cx="10723134" cy="95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Content - Green">
  <p:cSld name="Full Content - Gree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0" y="0"/>
            <a:ext cx="55418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">
  <p:cSld name="Closing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ctrTitle"/>
          </p:nvPr>
        </p:nvSpPr>
        <p:spPr>
          <a:xfrm>
            <a:off x="860605" y="2050617"/>
            <a:ext cx="10499471" cy="2784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97540" y="131617"/>
            <a:ext cx="1298692" cy="12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bg>
      <p:bgPr>
        <a:solidFill>
          <a:schemeClr val="accen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type="ctrTitle"/>
          </p:nvPr>
        </p:nvSpPr>
        <p:spPr>
          <a:xfrm>
            <a:off x="860605" y="1995204"/>
            <a:ext cx="10499471" cy="2867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3222" y="5993327"/>
            <a:ext cx="2963250" cy="62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Content - Orange">
  <p:cSld name="Title &amp; Content - Orang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156798" y="589885"/>
            <a:ext cx="7315200" cy="5694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Content - Blue">
  <p:cSld name="Title &amp; Content - Blu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156798" y="589885"/>
            <a:ext cx="7315200" cy="5694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p Title &amp; Content - Green">
  <p:cSld name="Top Title &amp; Content - Gree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3210" y="907"/>
            <a:ext cx="12192000" cy="103909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84" y="0"/>
            <a:ext cx="12197984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p Title &amp; Content - Blue">
  <p:cSld name="Top Title &amp; Content - Blu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2059" y="171"/>
            <a:ext cx="12192000" cy="1039091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84" y="0"/>
            <a:ext cx="12197984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no subtitle)">
  <p:cSld name="Section Header (no subtitle)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860605" y="2050617"/>
            <a:ext cx="10499471" cy="2784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97540" y="131617"/>
            <a:ext cx="1298692" cy="12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ttom Title &amp; Content - Green">
  <p:cSld name="Bottom Title &amp; Content - Gree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595749" y="589886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ttom Title &amp; Content - Orange">
  <p:cSld name="Bottom Title &amp; Content - Orang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595749" y="589886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wo Column - Green">
  <p:cSld name="1_Two Column - Gree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595750" y="589886"/>
            <a:ext cx="5250868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2" type="body"/>
          </p:nvPr>
        </p:nvSpPr>
        <p:spPr>
          <a:xfrm>
            <a:off x="6345382" y="589886"/>
            <a:ext cx="5251311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wo Column - Blue">
  <p:cSld name="1_Two Column - Blu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595750" y="589886"/>
            <a:ext cx="5250868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2" type="body"/>
          </p:nvPr>
        </p:nvSpPr>
        <p:spPr>
          <a:xfrm>
            <a:off x="6345382" y="589886"/>
            <a:ext cx="5251311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- Orange">
  <p:cSld name="Comparison - Orang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595750" y="1332172"/>
            <a:ext cx="5250868" cy="397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2" type="body"/>
          </p:nvPr>
        </p:nvSpPr>
        <p:spPr>
          <a:xfrm>
            <a:off x="6345382" y="1332172"/>
            <a:ext cx="5251311" cy="397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3" type="body"/>
          </p:nvPr>
        </p:nvSpPr>
        <p:spPr>
          <a:xfrm>
            <a:off x="59531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4" type="body"/>
          </p:nvPr>
        </p:nvSpPr>
        <p:spPr>
          <a:xfrm>
            <a:off x="634524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- Blue">
  <p:cSld name="Comparison - Blu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595750" y="1332172"/>
            <a:ext cx="5250868" cy="397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6345382" y="1332172"/>
            <a:ext cx="5251311" cy="397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3" type="body"/>
          </p:nvPr>
        </p:nvSpPr>
        <p:spPr>
          <a:xfrm>
            <a:off x="59531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4" type="body"/>
          </p:nvPr>
        </p:nvSpPr>
        <p:spPr>
          <a:xfrm>
            <a:off x="634524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&amp; Subtitle">
  <p:cSld name="Section Header &amp; Subtitle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ctrTitle"/>
          </p:nvPr>
        </p:nvSpPr>
        <p:spPr>
          <a:xfrm>
            <a:off x="860605" y="1122363"/>
            <a:ext cx="1049947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" type="subTitle"/>
          </p:nvPr>
        </p:nvSpPr>
        <p:spPr>
          <a:xfrm>
            <a:off x="860605" y="3602038"/>
            <a:ext cx="10499471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0" sz="24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97540" y="131617"/>
            <a:ext cx="1298692" cy="12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Green">
  <p:cSld name="Quote - Gree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/>
          <p:nvPr/>
        </p:nvSpPr>
        <p:spPr>
          <a:xfrm>
            <a:off x="0" y="0"/>
            <a:ext cx="55418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2" type="body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Blue">
  <p:cSld name="Quote - Blu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>
            <a:off x="0" y="0"/>
            <a:ext cx="554182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2" type="body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ok Quote - Green">
  <p:cSld name="Book Quote - Gree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69" name="Google Shape;169;p30"/>
          <p:cNvSpPr/>
          <p:nvPr>
            <p:ph idx="2" type="pic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30"/>
          <p:cNvSpPr txBox="1"/>
          <p:nvPr>
            <p:ph idx="3" type="body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Content - Green">
  <p:cSld name="Title &amp; Content - Gree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156798" y="589885"/>
            <a:ext cx="7315200" cy="5694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ok Quote - Orange">
  <p:cSld name="Book Quote - Orang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75" name="Google Shape;175;p31"/>
          <p:cNvSpPr/>
          <p:nvPr>
            <p:ph idx="2" type="pic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31"/>
          <p:cNvSpPr txBox="1"/>
          <p:nvPr>
            <p:ph idx="3" type="body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&amp; Footnote - Orange">
  <p:cSld name="Content &amp; Footnote - Orang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4156798" y="589886"/>
            <a:ext cx="7315200" cy="5215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82" name="Google Shape;182;p32"/>
          <p:cNvSpPr txBox="1"/>
          <p:nvPr>
            <p:ph idx="2" type="body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&amp; Footnote - Blue">
  <p:cSld name="Content &amp; Footnote - Blu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4156798" y="589886"/>
            <a:ext cx="7315200" cy="5215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88" name="Google Shape;188;p33"/>
          <p:cNvSpPr txBox="1"/>
          <p:nvPr>
            <p:ph idx="2" type="body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o w/Photo - Green">
  <p:cSld name="Bio w/Photo - Gree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4156798" y="589886"/>
            <a:ext cx="7315200" cy="616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93" name="Google Shape;193;p34"/>
          <p:cNvSpPr/>
          <p:nvPr>
            <p:ph idx="2" type="pic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4"/>
          <p:cNvSpPr txBox="1"/>
          <p:nvPr>
            <p:ph idx="3" type="body"/>
          </p:nvPr>
        </p:nvSpPr>
        <p:spPr>
          <a:xfrm>
            <a:off x="4156798" y="1407303"/>
            <a:ext cx="7315200" cy="49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o w/Photo - Blue">
  <p:cSld name="Bio w/Photo - Blue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4156798" y="589886"/>
            <a:ext cx="7315200" cy="616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199" name="Google Shape;199;p35"/>
          <p:cNvSpPr/>
          <p:nvPr>
            <p:ph idx="2" type="pic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idx="3" type="body"/>
          </p:nvPr>
        </p:nvSpPr>
        <p:spPr>
          <a:xfrm>
            <a:off x="4156798" y="1407303"/>
            <a:ext cx="7315200" cy="49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st Table - Green">
  <p:cSld name="Cost Table - Gree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aphicFrame>
        <p:nvGraphicFramePr>
          <p:cNvPr id="205" name="Google Shape;205;p36"/>
          <p:cNvGraphicFramePr/>
          <p:nvPr/>
        </p:nvGraphicFramePr>
        <p:xfrm>
          <a:off x="748141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{0A401B47-4CE6-42B8-94E4-8710B6C231CB}</a:tableStyleId>
              </a:tblPr>
              <a:tblGrid>
                <a:gridCol w="4585850"/>
                <a:gridCol w="3006425"/>
                <a:gridCol w="3131550"/>
              </a:tblGrid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PRODUCT / SERVICE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DETAIL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Item #1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# of sprints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r>
                        <a:rPr lang="en-US" sz="1800"/>
                        <a:t> range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6" name="Google Shape;206;p36"/>
          <p:cNvGraphicFramePr/>
          <p:nvPr/>
        </p:nvGraphicFramePr>
        <p:xfrm>
          <a:off x="9684327" y="46689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{BC338D2F-22FF-43D1-B8DC-4648924BED43}</a:tableStyleId>
              </a:tblPr>
              <a:tblGrid>
                <a:gridCol w="208275"/>
              </a:tblGrid>
              <a:tr h="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748141" y="3602038"/>
            <a:ext cx="10723134" cy="401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2" type="body"/>
          </p:nvPr>
        </p:nvSpPr>
        <p:spPr>
          <a:xfrm>
            <a:off x="748141" y="4668982"/>
            <a:ext cx="10723134" cy="95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st Table - Orange">
  <p:cSld name="Cost Table - Orang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7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aphicFrame>
        <p:nvGraphicFramePr>
          <p:cNvPr id="213" name="Google Shape;213;p37"/>
          <p:cNvGraphicFramePr/>
          <p:nvPr/>
        </p:nvGraphicFramePr>
        <p:xfrm>
          <a:off x="748141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{0A401B47-4CE6-42B8-94E4-8710B6C231CB}</a:tableStyleId>
              </a:tblPr>
              <a:tblGrid>
                <a:gridCol w="4585850"/>
                <a:gridCol w="3006425"/>
                <a:gridCol w="3131550"/>
              </a:tblGrid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PRODUCT / SERVICE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DETAIL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Item #1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# of sprints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r>
                        <a:rPr lang="en-US" sz="1800"/>
                        <a:t> range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4" name="Google Shape;214;p37"/>
          <p:cNvGraphicFramePr/>
          <p:nvPr/>
        </p:nvGraphicFramePr>
        <p:xfrm>
          <a:off x="9684327" y="46689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{BC338D2F-22FF-43D1-B8DC-4648924BED43}</a:tableStyleId>
              </a:tblPr>
              <a:tblGrid>
                <a:gridCol w="208275"/>
              </a:tblGrid>
              <a:tr h="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748141" y="3602038"/>
            <a:ext cx="10723134" cy="401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2" type="body"/>
          </p:nvPr>
        </p:nvSpPr>
        <p:spPr>
          <a:xfrm>
            <a:off x="748141" y="4668982"/>
            <a:ext cx="10723134" cy="95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Content - Orange">
  <p:cSld name="Full Content - Orang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/>
          <p:nvPr/>
        </p:nvSpPr>
        <p:spPr>
          <a:xfrm>
            <a:off x="0" y="0"/>
            <a:ext cx="554182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Content - Blue">
  <p:cSld name="Full Content - Blue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0" y="0"/>
            <a:ext cx="554182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p Title &amp; Content - Orange">
  <p:cSld name="Top Title &amp; Content - Orang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-2059" y="171"/>
            <a:ext cx="12192000" cy="1039091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84" y="0"/>
            <a:ext cx="12197984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chemeClr val="accen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2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b="0" sz="2400">
                <a:solidFill>
                  <a:schemeClr val="accent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35" name="Google Shape;2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3222" y="5993327"/>
            <a:ext cx="2963253" cy="62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p Title &amp; Content - Green">
  <p:cSld name="Top Title &amp; Content - Gree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/>
          <p:nvPr/>
        </p:nvSpPr>
        <p:spPr>
          <a:xfrm>
            <a:off x="3210" y="907"/>
            <a:ext cx="12192000" cy="1039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84" y="0"/>
            <a:ext cx="12197983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3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3"/>
          <p:cNvSpPr txBox="1"/>
          <p:nvPr>
            <p:ph idx="1" type="body"/>
          </p:nvPr>
        </p:nvSpPr>
        <p:spPr>
          <a:xfrm>
            <a:off x="595750" y="1608463"/>
            <a:ext cx="110010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&amp; Subtitle">
  <p:cSld name="Section Header &amp; Subtitle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4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b="0" sz="2400">
                <a:solidFill>
                  <a:schemeClr val="accent5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44" name="Google Shape;24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97540" y="131617"/>
            <a:ext cx="1298693" cy="129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Content - Green">
  <p:cSld name="Title &amp; Content - Green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5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5"/>
          <p:cNvSpPr txBox="1"/>
          <p:nvPr>
            <p:ph idx="1" type="body"/>
          </p:nvPr>
        </p:nvSpPr>
        <p:spPr>
          <a:xfrm>
            <a:off x="4156798" y="589885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- Green">
  <p:cSld name="Comparison - Gree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6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6"/>
          <p:cNvSpPr txBox="1"/>
          <p:nvPr>
            <p:ph idx="1" type="body"/>
          </p:nvPr>
        </p:nvSpPr>
        <p:spPr>
          <a:xfrm>
            <a:off x="595750" y="1332172"/>
            <a:ext cx="52509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255" name="Google Shape;255;p46"/>
          <p:cNvSpPr txBox="1"/>
          <p:nvPr>
            <p:ph idx="2" type="body"/>
          </p:nvPr>
        </p:nvSpPr>
        <p:spPr>
          <a:xfrm>
            <a:off x="6345382" y="1332172"/>
            <a:ext cx="52512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256" name="Google Shape;256;p46"/>
          <p:cNvSpPr txBox="1"/>
          <p:nvPr>
            <p:ph idx="3" type="body"/>
          </p:nvPr>
        </p:nvSpPr>
        <p:spPr>
          <a:xfrm>
            <a:off x="595313" y="590550"/>
            <a:ext cx="52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46"/>
          <p:cNvSpPr txBox="1"/>
          <p:nvPr>
            <p:ph idx="4" type="body"/>
          </p:nvPr>
        </p:nvSpPr>
        <p:spPr>
          <a:xfrm>
            <a:off x="6345243" y="590550"/>
            <a:ext cx="52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ttom Title &amp; Content - Green">
  <p:cSld name="Bottom Title &amp; Content - Green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7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7"/>
          <p:cNvSpPr txBox="1"/>
          <p:nvPr>
            <p:ph idx="1" type="body"/>
          </p:nvPr>
        </p:nvSpPr>
        <p:spPr>
          <a:xfrm>
            <a:off x="595749" y="589886"/>
            <a:ext cx="110010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Content - Orange">
  <p:cSld name="Title &amp; Content - Orang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8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48"/>
          <p:cNvSpPr txBox="1"/>
          <p:nvPr>
            <p:ph idx="1" type="body"/>
          </p:nvPr>
        </p:nvSpPr>
        <p:spPr>
          <a:xfrm>
            <a:off x="4156798" y="589885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- Orange">
  <p:cSld name="Comparison - Orange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9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9"/>
          <p:cNvSpPr txBox="1"/>
          <p:nvPr>
            <p:ph idx="1" type="body"/>
          </p:nvPr>
        </p:nvSpPr>
        <p:spPr>
          <a:xfrm>
            <a:off x="595750" y="1332172"/>
            <a:ext cx="52509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273" name="Google Shape;273;p49"/>
          <p:cNvSpPr txBox="1"/>
          <p:nvPr>
            <p:ph idx="2" type="body"/>
          </p:nvPr>
        </p:nvSpPr>
        <p:spPr>
          <a:xfrm>
            <a:off x="6345382" y="1332172"/>
            <a:ext cx="52512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274" name="Google Shape;274;p49"/>
          <p:cNvSpPr txBox="1"/>
          <p:nvPr>
            <p:ph idx="3" type="body"/>
          </p:nvPr>
        </p:nvSpPr>
        <p:spPr>
          <a:xfrm>
            <a:off x="595313" y="590550"/>
            <a:ext cx="52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49"/>
          <p:cNvSpPr txBox="1"/>
          <p:nvPr>
            <p:ph idx="4" type="body"/>
          </p:nvPr>
        </p:nvSpPr>
        <p:spPr>
          <a:xfrm>
            <a:off x="6345243" y="590550"/>
            <a:ext cx="52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Orange">
  <p:cSld name="Quote - Orange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/>
          <p:nvPr/>
        </p:nvSpPr>
        <p:spPr>
          <a:xfrm>
            <a:off x="0" y="0"/>
            <a:ext cx="5541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0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280" name="Google Shape;280;p50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Content - Blue">
  <p:cSld name="Title &amp; Content - Blue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1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51"/>
          <p:cNvSpPr txBox="1"/>
          <p:nvPr>
            <p:ph idx="1" type="body"/>
          </p:nvPr>
        </p:nvSpPr>
        <p:spPr>
          <a:xfrm>
            <a:off x="4156798" y="589885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ttom Title &amp; Content - Blue">
  <p:cSld name="Bottom Title &amp; Content - Blu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595749" y="589886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no subtitle)">
  <p:cSld name="Section Header (no subtitle)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>
            <p:ph type="ctrTitle"/>
          </p:nvPr>
        </p:nvSpPr>
        <p:spPr>
          <a:xfrm>
            <a:off x="860605" y="2050617"/>
            <a:ext cx="104994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8" name="Google Shape;28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97540" y="131617"/>
            <a:ext cx="1298693" cy="129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p Title &amp; Content - Blue">
  <p:cSld name="Top Title &amp; Content - Blue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/>
          <p:nvPr/>
        </p:nvSpPr>
        <p:spPr>
          <a:xfrm>
            <a:off x="-2059" y="171"/>
            <a:ext cx="12192000" cy="10392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84" y="0"/>
            <a:ext cx="12197983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3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53"/>
          <p:cNvSpPr txBox="1"/>
          <p:nvPr>
            <p:ph idx="1" type="body"/>
          </p:nvPr>
        </p:nvSpPr>
        <p:spPr>
          <a:xfrm>
            <a:off x="595750" y="1608463"/>
            <a:ext cx="110010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">
  <p:cSld name="Closing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 txBox="1"/>
          <p:nvPr>
            <p:ph type="ctrTitle"/>
          </p:nvPr>
        </p:nvSpPr>
        <p:spPr>
          <a:xfrm>
            <a:off x="860605" y="2050617"/>
            <a:ext cx="104994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6" name="Google Shape;29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97540" y="131617"/>
            <a:ext cx="1298693" cy="129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bg>
      <p:bgPr>
        <a:solidFill>
          <a:schemeClr val="accen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5"/>
          <p:cNvSpPr txBox="1"/>
          <p:nvPr>
            <p:ph type="ctrTitle"/>
          </p:nvPr>
        </p:nvSpPr>
        <p:spPr>
          <a:xfrm>
            <a:off x="860605" y="1995204"/>
            <a:ext cx="104994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0" name="Google Shape;30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3222" y="5993327"/>
            <a:ext cx="2963253" cy="62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p Title &amp; Content - Orange">
  <p:cSld name="Top Title &amp; Content - Orange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6"/>
          <p:cNvSpPr/>
          <p:nvPr/>
        </p:nvSpPr>
        <p:spPr>
          <a:xfrm>
            <a:off x="-2059" y="171"/>
            <a:ext cx="12192000" cy="1039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984" y="0"/>
            <a:ext cx="12197983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6"/>
          <p:cNvSpPr txBox="1"/>
          <p:nvPr>
            <p:ph idx="1" type="body"/>
          </p:nvPr>
        </p:nvSpPr>
        <p:spPr>
          <a:xfrm>
            <a:off x="595750" y="1608463"/>
            <a:ext cx="110010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ttom Title &amp; Content - Orange">
  <p:cSld name="Bottom Title &amp; Content - Orang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7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57"/>
          <p:cNvSpPr txBox="1"/>
          <p:nvPr>
            <p:ph idx="1" type="body"/>
          </p:nvPr>
        </p:nvSpPr>
        <p:spPr>
          <a:xfrm>
            <a:off x="595749" y="589886"/>
            <a:ext cx="110010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ttom Title &amp; Content - Blue">
  <p:cSld name="Bottom Title &amp; Content - Blu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8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8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8"/>
          <p:cNvSpPr txBox="1"/>
          <p:nvPr>
            <p:ph idx="1" type="body"/>
          </p:nvPr>
        </p:nvSpPr>
        <p:spPr>
          <a:xfrm>
            <a:off x="595749" y="589886"/>
            <a:ext cx="110010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wo Column - Green">
  <p:cSld name="1_Two Column - Green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9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59"/>
          <p:cNvSpPr txBox="1"/>
          <p:nvPr>
            <p:ph idx="1" type="body"/>
          </p:nvPr>
        </p:nvSpPr>
        <p:spPr>
          <a:xfrm>
            <a:off x="595750" y="589886"/>
            <a:ext cx="52509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21" name="Google Shape;321;p59"/>
          <p:cNvSpPr txBox="1"/>
          <p:nvPr>
            <p:ph idx="2" type="body"/>
          </p:nvPr>
        </p:nvSpPr>
        <p:spPr>
          <a:xfrm>
            <a:off x="6345382" y="589886"/>
            <a:ext cx="52512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wo Column - Orange">
  <p:cSld name="1_Two Column - Orange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60"/>
          <p:cNvSpPr txBox="1"/>
          <p:nvPr>
            <p:ph idx="1" type="body"/>
          </p:nvPr>
        </p:nvSpPr>
        <p:spPr>
          <a:xfrm>
            <a:off x="595750" y="589886"/>
            <a:ext cx="52509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27" name="Google Shape;327;p60"/>
          <p:cNvSpPr txBox="1"/>
          <p:nvPr>
            <p:ph idx="2" type="body"/>
          </p:nvPr>
        </p:nvSpPr>
        <p:spPr>
          <a:xfrm>
            <a:off x="6345382" y="589886"/>
            <a:ext cx="52512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wo Column - Blue">
  <p:cSld name="1_Two Column - Blue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1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61"/>
          <p:cNvSpPr txBox="1"/>
          <p:nvPr>
            <p:ph idx="1" type="body"/>
          </p:nvPr>
        </p:nvSpPr>
        <p:spPr>
          <a:xfrm>
            <a:off x="595750" y="589886"/>
            <a:ext cx="52509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33" name="Google Shape;333;p61"/>
          <p:cNvSpPr txBox="1"/>
          <p:nvPr>
            <p:ph idx="2" type="body"/>
          </p:nvPr>
        </p:nvSpPr>
        <p:spPr>
          <a:xfrm>
            <a:off x="6345382" y="589886"/>
            <a:ext cx="5251200" cy="4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wo Column - Orange">
  <p:cSld name="1_Two Column - Orang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595750" y="589886"/>
            <a:ext cx="5250868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6345382" y="589886"/>
            <a:ext cx="5251311" cy="4716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- Blue">
  <p:cSld name="Comparison - Blue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2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62"/>
          <p:cNvSpPr txBox="1"/>
          <p:nvPr>
            <p:ph idx="1" type="body"/>
          </p:nvPr>
        </p:nvSpPr>
        <p:spPr>
          <a:xfrm>
            <a:off x="595750" y="1332172"/>
            <a:ext cx="52509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39" name="Google Shape;339;p62"/>
          <p:cNvSpPr txBox="1"/>
          <p:nvPr>
            <p:ph idx="2" type="body"/>
          </p:nvPr>
        </p:nvSpPr>
        <p:spPr>
          <a:xfrm>
            <a:off x="6345382" y="1332172"/>
            <a:ext cx="5251200" cy="3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40" name="Google Shape;340;p62"/>
          <p:cNvSpPr txBox="1"/>
          <p:nvPr>
            <p:ph idx="3" type="body"/>
          </p:nvPr>
        </p:nvSpPr>
        <p:spPr>
          <a:xfrm>
            <a:off x="595313" y="590550"/>
            <a:ext cx="52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62"/>
          <p:cNvSpPr txBox="1"/>
          <p:nvPr>
            <p:ph idx="4" type="body"/>
          </p:nvPr>
        </p:nvSpPr>
        <p:spPr>
          <a:xfrm>
            <a:off x="6345243" y="590550"/>
            <a:ext cx="52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Green">
  <p:cSld name="Quote - Green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3"/>
          <p:cNvSpPr/>
          <p:nvPr/>
        </p:nvSpPr>
        <p:spPr>
          <a:xfrm>
            <a:off x="0" y="0"/>
            <a:ext cx="5541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3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46" name="Google Shape;346;p63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Blue">
  <p:cSld name="Quote - Blue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"/>
          <p:cNvSpPr/>
          <p:nvPr/>
        </p:nvSpPr>
        <p:spPr>
          <a:xfrm>
            <a:off x="0" y="0"/>
            <a:ext cx="5541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4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51" name="Google Shape;351;p64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ok Quote - Green">
  <p:cSld name="Book Quote - Gree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5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56" name="Google Shape;356;p65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65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ok Quote - Orange">
  <p:cSld name="Book Quote - Orange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6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6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62" name="Google Shape;362;p66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66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ok Quote - Blue">
  <p:cSld name="Book Quote - Blue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7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7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68" name="Google Shape;368;p67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67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&amp; Footnote - Green">
  <p:cSld name="Content &amp; Footnote - Green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8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8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68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75" name="Google Shape;375;p68"/>
          <p:cNvSpPr txBox="1"/>
          <p:nvPr>
            <p:ph idx="2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&amp; Footnote - Orange">
  <p:cSld name="Content &amp; Footnote - Orange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9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9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69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81" name="Google Shape;381;p69"/>
          <p:cNvSpPr txBox="1"/>
          <p:nvPr>
            <p:ph idx="2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&amp; Footnote - Blue">
  <p:cSld name="Content &amp; Footnote - Blue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70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70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87" name="Google Shape;387;p70"/>
          <p:cNvSpPr txBox="1"/>
          <p:nvPr>
            <p:ph idx="2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o w/Photo - Green">
  <p:cSld name="Bio w/Photo - Green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1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1"/>
          <p:cNvSpPr txBox="1"/>
          <p:nvPr>
            <p:ph idx="1" type="body"/>
          </p:nvPr>
        </p:nvSpPr>
        <p:spPr>
          <a:xfrm>
            <a:off x="4156798" y="589886"/>
            <a:ext cx="73152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92" name="Google Shape;392;p71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71"/>
          <p:cNvSpPr txBox="1"/>
          <p:nvPr>
            <p:ph idx="3" type="body"/>
          </p:nvPr>
        </p:nvSpPr>
        <p:spPr>
          <a:xfrm>
            <a:off x="4156798" y="1407303"/>
            <a:ext cx="7315200" cy="49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- Green">
  <p:cSld name="Comparison - Gree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0" y="5818908"/>
            <a:ext cx="12192000" cy="103909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595750" y="1332172"/>
            <a:ext cx="5250868" cy="397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6345382" y="1332172"/>
            <a:ext cx="5251311" cy="3974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59531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34524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o w/Photo - Orange">
  <p:cSld name="Bio w/Photo - Orange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72"/>
          <p:cNvSpPr txBox="1"/>
          <p:nvPr>
            <p:ph idx="1" type="body"/>
          </p:nvPr>
        </p:nvSpPr>
        <p:spPr>
          <a:xfrm>
            <a:off x="4156798" y="589886"/>
            <a:ext cx="73152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398" name="Google Shape;398;p72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72"/>
          <p:cNvSpPr txBox="1"/>
          <p:nvPr>
            <p:ph idx="3" type="body"/>
          </p:nvPr>
        </p:nvSpPr>
        <p:spPr>
          <a:xfrm>
            <a:off x="4156798" y="1407303"/>
            <a:ext cx="7315200" cy="49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o w/Photo - Blue">
  <p:cSld name="Bio w/Photo - Blue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3"/>
          <p:cNvSpPr/>
          <p:nvPr/>
        </p:nvSpPr>
        <p:spPr>
          <a:xfrm>
            <a:off x="0" y="0"/>
            <a:ext cx="34746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3"/>
          <p:cNvSpPr txBox="1"/>
          <p:nvPr>
            <p:ph idx="1" type="body"/>
          </p:nvPr>
        </p:nvSpPr>
        <p:spPr>
          <a:xfrm>
            <a:off x="4156798" y="589886"/>
            <a:ext cx="73152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404" name="Google Shape;404;p73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73"/>
          <p:cNvSpPr txBox="1"/>
          <p:nvPr>
            <p:ph idx="3" type="body"/>
          </p:nvPr>
        </p:nvSpPr>
        <p:spPr>
          <a:xfrm>
            <a:off x="4156798" y="1407303"/>
            <a:ext cx="7315200" cy="49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3069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indent="-40386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indent="-374650" lvl="2" marL="1371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indent="-360044" lvl="3" marL="1828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indent="-360045" lvl="4" marL="22860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st Table - Green">
  <p:cSld name="Cost Table - Green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4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4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aphicFrame>
        <p:nvGraphicFramePr>
          <p:cNvPr id="410" name="Google Shape;410;p74"/>
          <p:cNvGraphicFramePr/>
          <p:nvPr/>
        </p:nvGraphicFramePr>
        <p:xfrm>
          <a:off x="748141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{0A401B47-4CE6-42B8-94E4-8710B6C231CB}</a:tableStyleId>
              </a:tblPr>
              <a:tblGrid>
                <a:gridCol w="4585850"/>
                <a:gridCol w="3006425"/>
                <a:gridCol w="3131550"/>
              </a:tblGrid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PRODUCT / SERVICE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DETAIL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Item #1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# of sprints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r>
                        <a:rPr lang="en-US" sz="1800"/>
                        <a:t> range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1" name="Google Shape;411;p74"/>
          <p:cNvGraphicFramePr/>
          <p:nvPr/>
        </p:nvGraphicFramePr>
        <p:xfrm>
          <a:off x="9684327" y="46689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{BC338D2F-22FF-43D1-B8DC-4648924BED43}</a:tableStyleId>
              </a:tblPr>
              <a:tblGrid>
                <a:gridCol w="208275"/>
              </a:tblGrid>
              <a:tr h="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2" name="Google Shape;412;p74"/>
          <p:cNvSpPr txBox="1"/>
          <p:nvPr>
            <p:ph idx="1" type="body"/>
          </p:nvPr>
        </p:nvSpPr>
        <p:spPr>
          <a:xfrm>
            <a:off x="748141" y="3602038"/>
            <a:ext cx="1072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3" name="Google Shape;413;p74"/>
          <p:cNvSpPr txBox="1"/>
          <p:nvPr>
            <p:ph idx="2" type="body"/>
          </p:nvPr>
        </p:nvSpPr>
        <p:spPr>
          <a:xfrm>
            <a:off x="748141" y="4668982"/>
            <a:ext cx="107232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st Table - Orange">
  <p:cSld name="Cost Table - Orang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5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5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aphicFrame>
        <p:nvGraphicFramePr>
          <p:cNvPr id="418" name="Google Shape;418;p75"/>
          <p:cNvGraphicFramePr/>
          <p:nvPr/>
        </p:nvGraphicFramePr>
        <p:xfrm>
          <a:off x="748141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{0A401B47-4CE6-42B8-94E4-8710B6C231CB}</a:tableStyleId>
              </a:tblPr>
              <a:tblGrid>
                <a:gridCol w="4585850"/>
                <a:gridCol w="3006425"/>
                <a:gridCol w="3131550"/>
              </a:tblGrid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PRODUCT / SERVICE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DETAIL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Item #1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# of sprints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r>
                        <a:rPr lang="en-US" sz="1800"/>
                        <a:t> range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9" name="Google Shape;419;p75"/>
          <p:cNvGraphicFramePr/>
          <p:nvPr/>
        </p:nvGraphicFramePr>
        <p:xfrm>
          <a:off x="9684327" y="46689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{BC338D2F-22FF-43D1-B8DC-4648924BED43}</a:tableStyleId>
              </a:tblPr>
              <a:tblGrid>
                <a:gridCol w="208275"/>
              </a:tblGrid>
              <a:tr h="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0" name="Google Shape;420;p75"/>
          <p:cNvSpPr txBox="1"/>
          <p:nvPr>
            <p:ph idx="1" type="body"/>
          </p:nvPr>
        </p:nvSpPr>
        <p:spPr>
          <a:xfrm>
            <a:off x="748141" y="3602038"/>
            <a:ext cx="1072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75"/>
          <p:cNvSpPr txBox="1"/>
          <p:nvPr>
            <p:ph idx="2" type="body"/>
          </p:nvPr>
        </p:nvSpPr>
        <p:spPr>
          <a:xfrm>
            <a:off x="748141" y="4668982"/>
            <a:ext cx="107232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st Table - Blue">
  <p:cSld name="Cost Table - Blue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6"/>
          <p:cNvSpPr/>
          <p:nvPr/>
        </p:nvSpPr>
        <p:spPr>
          <a:xfrm>
            <a:off x="0" y="5818908"/>
            <a:ext cx="12192000" cy="10392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855" y="5818737"/>
            <a:ext cx="12166970" cy="103926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6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aphicFrame>
        <p:nvGraphicFramePr>
          <p:cNvPr id="426" name="Google Shape;426;p76"/>
          <p:cNvGraphicFramePr/>
          <p:nvPr/>
        </p:nvGraphicFramePr>
        <p:xfrm>
          <a:off x="748141" y="719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{0A401B47-4CE6-42B8-94E4-8710B6C231CB}</a:tableStyleId>
              </a:tblPr>
              <a:tblGrid>
                <a:gridCol w="4585850"/>
                <a:gridCol w="3006425"/>
                <a:gridCol w="3131550"/>
              </a:tblGrid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PRODUCT / SERVICE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DETAIL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Item #1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# of sprints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Price</a:t>
                      </a:r>
                      <a:r>
                        <a:rPr lang="en-US" sz="1800"/>
                        <a:t> range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89A9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7" name="Google Shape;427;p76"/>
          <p:cNvGraphicFramePr/>
          <p:nvPr/>
        </p:nvGraphicFramePr>
        <p:xfrm>
          <a:off x="9684327" y="46689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{BC338D2F-22FF-43D1-B8DC-4648924BED43}</a:tableStyleId>
              </a:tblPr>
              <a:tblGrid>
                <a:gridCol w="208275"/>
              </a:tblGrid>
              <a:tr h="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8" name="Google Shape;428;p76"/>
          <p:cNvSpPr txBox="1"/>
          <p:nvPr>
            <p:ph idx="1" type="body"/>
          </p:nvPr>
        </p:nvSpPr>
        <p:spPr>
          <a:xfrm>
            <a:off x="748141" y="3602038"/>
            <a:ext cx="1072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rtl="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p76"/>
          <p:cNvSpPr txBox="1"/>
          <p:nvPr>
            <p:ph idx="2" type="body"/>
          </p:nvPr>
        </p:nvSpPr>
        <p:spPr>
          <a:xfrm>
            <a:off x="748141" y="4668982"/>
            <a:ext cx="107232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Content - Green">
  <p:cSld name="Full Content - Green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7"/>
          <p:cNvSpPr/>
          <p:nvPr/>
        </p:nvSpPr>
        <p:spPr>
          <a:xfrm>
            <a:off x="0" y="0"/>
            <a:ext cx="5541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91A31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7"/>
          <p:cNvSpPr txBox="1"/>
          <p:nvPr>
            <p:ph idx="1" type="body"/>
          </p:nvPr>
        </p:nvSpPr>
        <p:spPr>
          <a:xfrm>
            <a:off x="1192213" y="493565"/>
            <a:ext cx="10264800" cy="58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Content - Orange">
  <p:cSld name="Full Content - Orange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8"/>
          <p:cNvSpPr/>
          <p:nvPr/>
        </p:nvSpPr>
        <p:spPr>
          <a:xfrm>
            <a:off x="0" y="0"/>
            <a:ext cx="5541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78"/>
          <p:cNvSpPr txBox="1"/>
          <p:nvPr>
            <p:ph idx="1" type="body"/>
          </p:nvPr>
        </p:nvSpPr>
        <p:spPr>
          <a:xfrm>
            <a:off x="1192213" y="493565"/>
            <a:ext cx="10264800" cy="58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Content - Blue">
  <p:cSld name="Full Content - Blue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9"/>
          <p:cNvSpPr/>
          <p:nvPr/>
        </p:nvSpPr>
        <p:spPr>
          <a:xfrm>
            <a:off x="0" y="0"/>
            <a:ext cx="5541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9"/>
          <p:cNvSpPr txBox="1"/>
          <p:nvPr>
            <p:ph idx="1" type="body"/>
          </p:nvPr>
        </p:nvSpPr>
        <p:spPr>
          <a:xfrm>
            <a:off x="1192213" y="493565"/>
            <a:ext cx="10264800" cy="58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Orange">
  <p:cSld name="Quote - Orang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554182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C067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55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>
            <p:ph idx="1" type="body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ok Quote - Blue">
  <p:cSld name="Book Quote - Blu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0" y="0"/>
            <a:ext cx="347472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4E98A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80" y="0"/>
            <a:ext cx="3479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indent="-360045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indent="-360045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indent="-360045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indent="-360045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indent="-360045" lvl="8" marL="411480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/>
        </p:txBody>
      </p:sp>
      <p:sp>
        <p:nvSpPr>
          <p:cNvPr id="60" name="Google Shape;60;p10"/>
          <p:cNvSpPr/>
          <p:nvPr>
            <p:ph idx="2" type="pic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3" type="body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1"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  <p:sldLayoutId id="2147483724" r:id="rId38"/>
    <p:sldLayoutId id="2147483725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5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5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3.xml"/><Relationship Id="rId3" Type="http://schemas.openxmlformats.org/officeDocument/2006/relationships/hyperlink" Target="https://docs.microsoft.com/en-us/azure/security/azure-security-encryption-atrest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s://www.fusionalliance.com/wp-content/uploads/2016/07/faCloudOnPremisesFoundations.pdf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6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5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azure.microsoft.com/en-us/pricing/calculator/" TargetMode="External"/><Relationship Id="rId4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6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8.xml"/><Relationship Id="rId3" Type="http://schemas.openxmlformats.org/officeDocument/2006/relationships/hyperlink" Target="https://docs.microsoft.com/en-us/azure/" TargetMode="External"/><Relationship Id="rId4" Type="http://schemas.openxmlformats.org/officeDocument/2006/relationships/hyperlink" Target="https://docs.microsoft.com/en-us/azure/architecture/patterns/" TargetMode="External"/><Relationship Id="rId5" Type="http://schemas.openxmlformats.org/officeDocument/2006/relationships/hyperlink" Target="https://www.pluralsight.com/partners/microsoft/azure" TargetMode="External"/><Relationship Id="rId6" Type="http://schemas.openxmlformats.org/officeDocument/2006/relationships/hyperlink" Target="https://cunamutual.visualstudio.com/SecureCloudEnablemen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centaretraining/azuretraini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landscape.cncf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1"/>
          <p:cNvSpPr txBox="1"/>
          <p:nvPr>
            <p:ph type="ctrTitle"/>
          </p:nvPr>
        </p:nvSpPr>
        <p:spPr>
          <a:xfrm>
            <a:off x="860605" y="1122363"/>
            <a:ext cx="1049947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</a:pPr>
            <a:r>
              <a:rPr lang="en-US"/>
              <a:t>Azure Fundamentals</a:t>
            </a:r>
            <a:endParaRPr/>
          </a:p>
        </p:txBody>
      </p:sp>
      <p:sp>
        <p:nvSpPr>
          <p:cNvPr id="448" name="Google Shape;448;p81"/>
          <p:cNvSpPr txBox="1"/>
          <p:nvPr>
            <p:ph idx="1" type="subTitle"/>
          </p:nvPr>
        </p:nvSpPr>
        <p:spPr>
          <a:xfrm>
            <a:off x="860605" y="3602038"/>
            <a:ext cx="10499471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</a:pPr>
            <a:r>
              <a:rPr lang="en-US"/>
              <a:t>Building Cloud Native Applications in Azure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0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Portal</a:t>
            </a:r>
            <a:endParaRPr/>
          </a:p>
        </p:txBody>
      </p:sp>
      <p:pic>
        <p:nvPicPr>
          <p:cNvPr id="524" name="Google Shape;52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3925" y="1350550"/>
            <a:ext cx="9124151" cy="503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80"/>
          <p:cNvSpPr txBox="1"/>
          <p:nvPr>
            <p:ph idx="1" type="body"/>
          </p:nvPr>
        </p:nvSpPr>
        <p:spPr>
          <a:xfrm>
            <a:off x="3731125" y="118525"/>
            <a:ext cx="7793400" cy="660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VNet to PAAS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Service Endpoints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IP restrictions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PAAS to VNet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App Service VNet integration</a:t>
            </a:r>
            <a:endParaRPr/>
          </a:p>
          <a:p>
            <a:pPr indent="-354012" lvl="0" marL="354012" rtl="0" algn="l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PAAS to PAAS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Route through VNet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Otherwise you must secure with authentication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Most services will at least let you lock down a service to traffic from Azure services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80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PAAS Network Security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81"/>
          <p:cNvSpPr txBox="1"/>
          <p:nvPr>
            <p:ph idx="1" type="body"/>
          </p:nvPr>
        </p:nvSpPr>
        <p:spPr>
          <a:xfrm>
            <a:off x="1192213" y="493565"/>
            <a:ext cx="10264800" cy="589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000"/>
              <a:t>Lab</a:t>
            </a:r>
            <a:r>
              <a:rPr lang="en-US" sz="3000"/>
              <a:t>: Network Security</a:t>
            </a:r>
            <a:endParaRPr sz="3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82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Identity and Access</a:t>
            </a:r>
            <a:endParaRPr/>
          </a:p>
        </p:txBody>
      </p:sp>
      <p:sp>
        <p:nvSpPr>
          <p:cNvPr id="1224" name="Google Shape;1224;p182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83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Concepts and Services</a:t>
            </a:r>
            <a:endParaRPr/>
          </a:p>
        </p:txBody>
      </p:sp>
      <p:sp>
        <p:nvSpPr>
          <p:cNvPr id="1231" name="Google Shape;1231;p183"/>
          <p:cNvSpPr txBox="1"/>
          <p:nvPr/>
        </p:nvSpPr>
        <p:spPr>
          <a:xfrm>
            <a:off x="4156798" y="589885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Azure Active Directory</a:t>
            </a:r>
            <a:endParaRPr sz="2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Role Based Access Control (RBAC)</a:t>
            </a:r>
            <a:endParaRPr sz="2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Managed Service Identities</a:t>
            </a:r>
            <a:endParaRPr sz="2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Access keys and shared access signatures</a:t>
            </a:r>
            <a:endParaRPr sz="2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84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Active Directory</a:t>
            </a:r>
            <a:endParaRPr/>
          </a:p>
        </p:txBody>
      </p:sp>
      <p:sp>
        <p:nvSpPr>
          <p:cNvPr id="1238" name="Google Shape;1238;p184"/>
          <p:cNvSpPr txBox="1"/>
          <p:nvPr/>
        </p:nvSpPr>
        <p:spPr>
          <a:xfrm>
            <a:off x="4156800" y="210350"/>
            <a:ext cx="7315200" cy="6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Azure Active Directory is NOT the same as Active Directory</a:t>
            </a:r>
            <a:endParaRPr sz="28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Not a replacement for on premise AD</a:t>
            </a:r>
            <a:endParaRPr sz="24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Based on internet authentication protocols</a:t>
            </a:r>
            <a:endParaRPr sz="28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(OAuth 2.0 / OpenID Connect)</a:t>
            </a:r>
            <a:endParaRPr sz="24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AD can synchronize users, groups, and passwords (hashes) to Azure AD</a:t>
            </a:r>
            <a:endParaRPr sz="2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An Azure AD instance is a </a:t>
            </a:r>
            <a:r>
              <a:rPr b="1" lang="en-US" sz="2800">
                <a:solidFill>
                  <a:srgbClr val="262626"/>
                </a:solidFill>
              </a:rPr>
              <a:t>tenant</a:t>
            </a:r>
            <a:endParaRPr b="1" sz="2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85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RBAC</a:t>
            </a:r>
            <a:endParaRPr/>
          </a:p>
        </p:txBody>
      </p:sp>
      <p:sp>
        <p:nvSpPr>
          <p:cNvPr id="1245" name="Google Shape;1245;p185"/>
          <p:cNvSpPr txBox="1"/>
          <p:nvPr/>
        </p:nvSpPr>
        <p:spPr>
          <a:xfrm>
            <a:off x="4156800" y="306575"/>
            <a:ext cx="7315200" cy="59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Role Based Access Control secures access to </a:t>
            </a:r>
            <a:r>
              <a:rPr b="1" lang="en-US" sz="2800">
                <a:solidFill>
                  <a:srgbClr val="262626"/>
                </a:solidFill>
              </a:rPr>
              <a:t>Azure resources </a:t>
            </a:r>
            <a:r>
              <a:rPr lang="en-US" sz="2800">
                <a:solidFill>
                  <a:srgbClr val="262626"/>
                </a:solidFill>
              </a:rPr>
              <a:t>by assigning </a:t>
            </a:r>
            <a:r>
              <a:rPr b="1" lang="en-US" sz="2800">
                <a:solidFill>
                  <a:srgbClr val="262626"/>
                </a:solidFill>
              </a:rPr>
              <a:t>Azure Active Directory principals</a:t>
            </a:r>
            <a:r>
              <a:rPr lang="en-US" sz="2800">
                <a:solidFill>
                  <a:srgbClr val="262626"/>
                </a:solidFill>
              </a:rPr>
              <a:t> to a </a:t>
            </a:r>
            <a:r>
              <a:rPr b="1" lang="en-US" sz="2800">
                <a:solidFill>
                  <a:srgbClr val="262626"/>
                </a:solidFill>
              </a:rPr>
              <a:t>Role</a:t>
            </a:r>
            <a:r>
              <a:rPr lang="en-US" sz="2800">
                <a:solidFill>
                  <a:srgbClr val="262626"/>
                </a:solidFill>
              </a:rPr>
              <a:t> at a </a:t>
            </a:r>
            <a:r>
              <a:rPr b="1" lang="en-US" sz="2800">
                <a:solidFill>
                  <a:srgbClr val="262626"/>
                </a:solidFill>
              </a:rPr>
              <a:t>Scope</a:t>
            </a:r>
            <a:endParaRPr sz="28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Example Built-in Roles: Owner, Contributor, Reader</a:t>
            </a:r>
            <a:endParaRPr sz="28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Principals: Users, Groups, and Service Principals</a:t>
            </a:r>
            <a:endParaRPr sz="28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Scopes: Management Group, Subscription, Resource Group, or Resource</a:t>
            </a:r>
            <a:endParaRPr sz="2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86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RBAC</a:t>
            </a:r>
            <a:endParaRPr/>
          </a:p>
        </p:txBody>
      </p:sp>
      <p:pic>
        <p:nvPicPr>
          <p:cNvPr descr="Role assignment to control access" id="1252" name="Google Shape;1252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7970" y="85436"/>
            <a:ext cx="6008867" cy="6679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87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RBAC</a:t>
            </a:r>
            <a:endParaRPr/>
          </a:p>
        </p:txBody>
      </p:sp>
      <p:sp>
        <p:nvSpPr>
          <p:cNvPr id="1259" name="Google Shape;1259;p187"/>
          <p:cNvSpPr txBox="1"/>
          <p:nvPr/>
        </p:nvSpPr>
        <p:spPr>
          <a:xfrm>
            <a:off x="4156800" y="306575"/>
            <a:ext cx="7315200" cy="59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RBAC manages the </a:t>
            </a:r>
            <a:r>
              <a:rPr b="1" lang="en-US" sz="2800">
                <a:solidFill>
                  <a:srgbClr val="262626"/>
                </a:solidFill>
              </a:rPr>
              <a:t>Management Plane</a:t>
            </a:r>
            <a:endParaRPr sz="28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Resources may have their own </a:t>
            </a:r>
            <a:r>
              <a:rPr b="1" lang="en-US" sz="2800">
                <a:solidFill>
                  <a:srgbClr val="262626"/>
                </a:solidFill>
              </a:rPr>
              <a:t>Data/Service Plane</a:t>
            </a:r>
            <a:endParaRPr sz="28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Management Plane:</a:t>
            </a:r>
            <a:endParaRPr sz="28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The Azure Resource Manager resource</a:t>
            </a:r>
            <a:endParaRPr sz="24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Data Plane:</a:t>
            </a:r>
            <a:endParaRPr sz="28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The data/application itself</a:t>
            </a:r>
            <a:endParaRPr sz="24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Example: Securing access to add a disk to a VM vs logging into the VM</a:t>
            </a:r>
            <a:endParaRPr sz="2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88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AD, RBAC, and Resource Manager</a:t>
            </a:r>
            <a:endParaRPr/>
          </a:p>
        </p:txBody>
      </p:sp>
      <p:pic>
        <p:nvPicPr>
          <p:cNvPr id="1266" name="Google Shape;1266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1387569"/>
            <a:ext cx="857250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89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Managed Service Identities</a:t>
            </a:r>
            <a:endParaRPr/>
          </a:p>
        </p:txBody>
      </p:sp>
      <p:sp>
        <p:nvSpPr>
          <p:cNvPr id="1273" name="Google Shape;1273;p189"/>
          <p:cNvSpPr txBox="1"/>
          <p:nvPr/>
        </p:nvSpPr>
        <p:spPr>
          <a:xfrm>
            <a:off x="4156800" y="306575"/>
            <a:ext cx="7315200" cy="59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Managed Service Identities (MSIs) are service principals fully managed by Azure</a:t>
            </a:r>
            <a:endParaRPr sz="28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Tied to a specific application</a:t>
            </a:r>
            <a:endParaRPr sz="28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No storing passwords</a:t>
            </a:r>
            <a:endParaRPr sz="28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Required for some services like Key Vault</a:t>
            </a:r>
            <a:endParaRPr sz="28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Preview support for assigning MSI to a user managed account</a:t>
            </a:r>
            <a:endParaRPr sz="28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Currently only system assigned – i.e. Azure creates the account for you, you can’t use an existing one</a:t>
            </a:r>
            <a:endParaRPr sz="2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1"/>
          <p:cNvSpPr txBox="1"/>
          <p:nvPr>
            <p:ph idx="1" type="body"/>
          </p:nvPr>
        </p:nvSpPr>
        <p:spPr>
          <a:xfrm>
            <a:off x="595750" y="589875"/>
            <a:ext cx="6262200" cy="4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/>
              <a:t>Command Format</a:t>
            </a:r>
            <a:r>
              <a:rPr lang="en-US" sz="1800"/>
              <a:t>: az &lt;resource type&gt; &lt;action&gt; &lt;options&gt;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Add --help or -h for assistance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Format output using -o or --output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(valid outputs include table and tsv)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1" name="Google Shape;531;p91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CLI</a:t>
            </a:r>
            <a:endParaRPr/>
          </a:p>
        </p:txBody>
      </p:sp>
      <p:sp>
        <p:nvSpPr>
          <p:cNvPr id="532" name="Google Shape;532;p91"/>
          <p:cNvSpPr txBox="1"/>
          <p:nvPr>
            <p:ph idx="1" type="body"/>
          </p:nvPr>
        </p:nvSpPr>
        <p:spPr>
          <a:xfrm>
            <a:off x="6774650" y="638050"/>
            <a:ext cx="5200800" cy="4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az group list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az group --help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az group list --output table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90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b="1" lang="en-US"/>
              <a:t>Lab: </a:t>
            </a:r>
            <a:r>
              <a:rPr lang="en-US"/>
              <a:t>Managed Service Identities</a:t>
            </a:r>
            <a:endParaRPr/>
          </a:p>
        </p:txBody>
      </p:sp>
      <p:sp>
        <p:nvSpPr>
          <p:cNvPr id="1280" name="Google Shape;1280;p190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91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Access Keys and Shared Access Signatures</a:t>
            </a:r>
            <a:endParaRPr sz="3800"/>
          </a:p>
        </p:txBody>
      </p:sp>
      <p:sp>
        <p:nvSpPr>
          <p:cNvPr id="1287" name="Google Shape;1287;p191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92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Access Keys are like the “root” credentials for you resource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Used by Azure Storage, Service Bus, Event Grid, Azure Search…</a:t>
            </a:r>
            <a:endParaRPr/>
          </a:p>
        </p:txBody>
      </p:sp>
      <p:sp>
        <p:nvSpPr>
          <p:cNvPr id="1294" name="Google Shape;1294;p192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Access Keys</a:t>
            </a:r>
            <a:endParaRPr/>
          </a:p>
        </p:txBody>
      </p:sp>
      <p:pic>
        <p:nvPicPr>
          <p:cNvPr id="1295" name="Google Shape;1295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3606" y="3233219"/>
            <a:ext cx="8418394" cy="3109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93"/>
          <p:cNvSpPr txBox="1"/>
          <p:nvPr>
            <p:ph idx="1" type="body"/>
          </p:nvPr>
        </p:nvSpPr>
        <p:spPr>
          <a:xfrm>
            <a:off x="4156800" y="201600"/>
            <a:ext cx="7315200" cy="635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You should rotate your keys frequently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Most services support 2 active keys for rotation purposes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This process should be automated, your apps should be written assuming that keys will change</a:t>
            </a:r>
            <a:endParaRPr/>
          </a:p>
          <a:p>
            <a:pPr indent="-354012" lvl="0" marL="35401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Instead of storing access keys with your application, consider granting a MSI access to read the keys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Cache the key in your app for slightly less time than the rotation period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Use least privilege – only give access to read the key</a:t>
            </a:r>
            <a:endParaRPr/>
          </a:p>
        </p:txBody>
      </p:sp>
      <p:sp>
        <p:nvSpPr>
          <p:cNvPr id="1302" name="Google Shape;1302;p193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Access Keys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94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Key Flow</a:t>
            </a:r>
            <a:endParaRPr/>
          </a:p>
        </p:txBody>
      </p:sp>
      <p:pic>
        <p:nvPicPr>
          <p:cNvPr id="1309" name="Google Shape;1309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13" y="1230119"/>
            <a:ext cx="11001375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95"/>
          <p:cNvSpPr txBox="1"/>
          <p:nvPr>
            <p:ph idx="1" type="body"/>
          </p:nvPr>
        </p:nvSpPr>
        <p:spPr>
          <a:xfrm>
            <a:off x="4156800" y="201600"/>
            <a:ext cx="7315200" cy="635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Shared Access Signatures (SAS) are tokens that delegate access to specific resources</a:t>
            </a:r>
            <a:endParaRPr/>
          </a:p>
          <a:p>
            <a:pPr indent="0" lvl="0" marL="354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4012" lvl="0" marL="354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Extremely granular:</a:t>
            </a:r>
            <a:endParaRPr/>
          </a:p>
          <a:p>
            <a:pPr indent="-331787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Individual BLOB/table/queue/topic/</a:t>
            </a:r>
            <a:endParaRPr/>
          </a:p>
          <a:p>
            <a:pPr indent="-331787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Specific operation (Read or Write)</a:t>
            </a:r>
            <a:endParaRPr/>
          </a:p>
          <a:p>
            <a:pPr indent="-331787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Time based</a:t>
            </a:r>
            <a:endParaRPr/>
          </a:p>
          <a:p>
            <a:pPr indent="-331787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Limit to specific Ips</a:t>
            </a:r>
            <a:endParaRPr/>
          </a:p>
          <a:p>
            <a:pPr indent="-331787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Require HTTPS</a:t>
            </a:r>
            <a:endParaRPr/>
          </a:p>
        </p:txBody>
      </p:sp>
      <p:sp>
        <p:nvSpPr>
          <p:cNvPr id="1316" name="Google Shape;1316;p195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Shared Access Signatures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96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Shared Access Signature Flow</a:t>
            </a:r>
            <a:endParaRPr/>
          </a:p>
        </p:txBody>
      </p:sp>
      <p:pic>
        <p:nvPicPr>
          <p:cNvPr id="1323" name="Google Shape;1323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825" y="1221344"/>
            <a:ext cx="843915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97"/>
          <p:cNvSpPr txBox="1"/>
          <p:nvPr>
            <p:ph idx="1" type="body"/>
          </p:nvPr>
        </p:nvSpPr>
        <p:spPr>
          <a:xfrm>
            <a:off x="4156800" y="201600"/>
            <a:ext cx="7315200" cy="635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Storage has the most complex SAS model</a:t>
            </a:r>
            <a:endParaRPr/>
          </a:p>
          <a:p>
            <a:pPr indent="0" lvl="0" marL="354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4012" lvl="0" marL="354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Access Policies:</a:t>
            </a:r>
            <a:endParaRPr/>
          </a:p>
          <a:p>
            <a:pPr indent="-331787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Can be used to generate SAS tokens that can be revoked</a:t>
            </a:r>
            <a:endParaRPr/>
          </a:p>
          <a:p>
            <a:pPr indent="0" lvl="0" marL="354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4012" lvl="0" marL="3540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SAS tokens can be generated at the account and container level too, but this will mostly be replaced by RBAC security soon.</a:t>
            </a:r>
            <a:endParaRPr/>
          </a:p>
        </p:txBody>
      </p:sp>
      <p:sp>
        <p:nvSpPr>
          <p:cNvPr id="1330" name="Google Shape;1330;p197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Storage Accounts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98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b="1" lang="en-US" sz="3000"/>
              <a:t>Lab</a:t>
            </a:r>
            <a:r>
              <a:rPr lang="en-US" sz="3000"/>
              <a:t>: Storage Shared Access Signatures</a:t>
            </a:r>
            <a:endParaRPr sz="3000"/>
          </a:p>
        </p:txBody>
      </p:sp>
      <p:sp>
        <p:nvSpPr>
          <p:cNvPr id="1337" name="Google Shape;1337;p198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99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Data Security</a:t>
            </a:r>
            <a:endParaRPr/>
          </a:p>
        </p:txBody>
      </p:sp>
      <p:sp>
        <p:nvSpPr>
          <p:cNvPr id="1344" name="Google Shape;1344;p199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1091" y="2562225"/>
            <a:ext cx="6105525" cy="42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2017" y="247217"/>
            <a:ext cx="654367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2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CLI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00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Data in motion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Secret management with Key Vault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Encryption at rest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File encryption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SQL security</a:t>
            </a:r>
            <a:endParaRPr/>
          </a:p>
        </p:txBody>
      </p:sp>
      <p:sp>
        <p:nvSpPr>
          <p:cNvPr id="1351" name="Google Shape;1351;p200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352" name="Google Shape;1352;p200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01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Always encrypt data in motion. Period.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Many services support HTTP and HTTPS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Always use HTTPS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Explicitly turn off HTTP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201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Data In Motion</a:t>
            </a:r>
            <a:endParaRPr/>
          </a:p>
        </p:txBody>
      </p:sp>
      <p:sp>
        <p:nvSpPr>
          <p:cNvPr id="1360" name="Google Shape;1360;p201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1" name="Google Shape;1361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7" y="4003514"/>
            <a:ext cx="5615982" cy="167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02"/>
          <p:cNvSpPr txBox="1"/>
          <p:nvPr>
            <p:ph idx="1" type="body"/>
          </p:nvPr>
        </p:nvSpPr>
        <p:spPr>
          <a:xfrm>
            <a:off x="4156800" y="271575"/>
            <a:ext cx="7315200" cy="653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Secure storage for: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Secrets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Encryption keys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Certificates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Secure encryption routines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Integration with numerous Azure services: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Resource manager deployments 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Azure DevOps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Storage accounts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Azure SQL (Always Encrypted)</a:t>
            </a:r>
            <a:endParaRPr/>
          </a:p>
        </p:txBody>
      </p:sp>
      <p:sp>
        <p:nvSpPr>
          <p:cNvPr id="1368" name="Google Shape;1368;p202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Key Vault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03"/>
          <p:cNvSpPr txBox="1"/>
          <p:nvPr>
            <p:ph idx="1" type="body"/>
          </p:nvPr>
        </p:nvSpPr>
        <p:spPr>
          <a:xfrm>
            <a:off x="4156800" y="271575"/>
            <a:ext cx="7668300" cy="653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Encryption at rest supported by almost all stateful services</a:t>
            </a:r>
            <a:endParaRPr/>
          </a:p>
          <a:p>
            <a:pPr indent="-331787" lvl="1" marL="685800" rtl="0" algn="l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https://docs.microsoft.com/en-us/azure/security/azure-security-encryption-atrest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VMs support hard drive encryption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Storage encryption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Storage Service Encryption (SSE) enabled by default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Client side encryption – Use key vault’s data key service to encrypt before sending to the cloud</a:t>
            </a:r>
            <a:endParaRPr/>
          </a:p>
        </p:txBody>
      </p:sp>
      <p:sp>
        <p:nvSpPr>
          <p:cNvPr id="1375" name="Google Shape;1375;p203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Data Encryption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04"/>
          <p:cNvSpPr txBox="1"/>
          <p:nvPr>
            <p:ph idx="1" type="body"/>
          </p:nvPr>
        </p:nvSpPr>
        <p:spPr>
          <a:xfrm>
            <a:off x="4156800" y="271575"/>
            <a:ext cx="7668300" cy="653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Transparent data encryption (TDE)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Auditing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Always Encrypted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Data masking</a:t>
            </a:r>
            <a:endParaRPr/>
          </a:p>
        </p:txBody>
      </p:sp>
      <p:sp>
        <p:nvSpPr>
          <p:cNvPr id="1382" name="Google Shape;1382;p204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SQL Encryption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05"/>
          <p:cNvSpPr txBox="1"/>
          <p:nvPr>
            <p:ph idx="1" type="body"/>
          </p:nvPr>
        </p:nvSpPr>
        <p:spPr>
          <a:xfrm>
            <a:off x="3672350" y="165125"/>
            <a:ext cx="8004000" cy="663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Advanced Threat Protection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Discovers and classifies sensitive data, manages vulnerabilities, and detecting anomalous activities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Includes compliance specific recommendations (e.g. GDPR)</a:t>
            </a:r>
            <a:endParaRPr/>
          </a:p>
        </p:txBody>
      </p:sp>
      <p:sp>
        <p:nvSpPr>
          <p:cNvPr id="1389" name="Google Shape;1389;p205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SQL Advanced Threat Detection</a:t>
            </a:r>
            <a:endParaRPr/>
          </a:p>
        </p:txBody>
      </p:sp>
      <p:pic>
        <p:nvPicPr>
          <p:cNvPr id="1390" name="Google Shape;1390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6803" y="2918897"/>
            <a:ext cx="7377370" cy="388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206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b="1" lang="en-US"/>
              <a:t>Lab: </a:t>
            </a:r>
            <a:r>
              <a:rPr lang="en-US"/>
              <a:t>SQL Data Security</a:t>
            </a:r>
            <a:endParaRPr/>
          </a:p>
        </p:txBody>
      </p:sp>
      <p:sp>
        <p:nvSpPr>
          <p:cNvPr id="1397" name="Google Shape;1397;p206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207"/>
          <p:cNvSpPr txBox="1"/>
          <p:nvPr>
            <p:ph type="ctrTitle"/>
          </p:nvPr>
        </p:nvSpPr>
        <p:spPr>
          <a:xfrm>
            <a:off x="860605" y="1995204"/>
            <a:ext cx="10499400" cy="286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Economics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208"/>
          <p:cNvSpPr txBox="1"/>
          <p:nvPr>
            <p:ph idx="1" type="body"/>
          </p:nvPr>
        </p:nvSpPr>
        <p:spPr>
          <a:xfrm>
            <a:off x="4189525" y="385498"/>
            <a:ext cx="7315200" cy="608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What we’ll be covering: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Cloud vs on premise cost comparison 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Estimating costs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Monitoring costs with </a:t>
            </a:r>
            <a:endParaRPr/>
          </a:p>
          <a:p>
            <a:pPr indent="-341312" lvl="2" marL="1036637" rtl="0" algn="l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/>
              <a:t>Billing dashboards</a:t>
            </a:r>
            <a:endParaRPr/>
          </a:p>
          <a:p>
            <a:pPr indent="-341312" lvl="2" marL="1036637" rtl="0" algn="l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/>
              <a:t>Azure Cost Management</a:t>
            </a:r>
            <a:endParaRPr/>
          </a:p>
          <a:p>
            <a:pPr indent="-341312" lvl="2" marL="1036637" rtl="0" algn="l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/>
              <a:t>Azure advisor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Designing cloud solutions for cost savings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Real application example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Cost risks in the cloud</a:t>
            </a:r>
            <a:endParaRPr/>
          </a:p>
        </p:txBody>
      </p:sp>
      <p:sp>
        <p:nvSpPr>
          <p:cNvPr id="1410" name="Google Shape;1410;p208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209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the cloud cheaper than on premise?</a:t>
            </a:r>
            <a:endParaRPr/>
          </a:p>
        </p:txBody>
      </p:sp>
      <p:sp>
        <p:nvSpPr>
          <p:cNvPr id="1417" name="Google Shape;1417;p209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3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Powershell</a:t>
            </a:r>
            <a:endParaRPr/>
          </a:p>
        </p:txBody>
      </p:sp>
      <p:pic>
        <p:nvPicPr>
          <p:cNvPr id="547" name="Google Shape;54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1348" y="2243053"/>
            <a:ext cx="9929326" cy="33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10"/>
          <p:cNvSpPr txBox="1"/>
          <p:nvPr>
            <p:ph idx="1" type="body"/>
          </p:nvPr>
        </p:nvSpPr>
        <p:spPr>
          <a:xfrm>
            <a:off x="4156798" y="589885"/>
            <a:ext cx="7315200" cy="569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On Premise: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u="sng">
                <a:solidFill>
                  <a:schemeClr val="accent3"/>
                </a:solidFill>
                <a:hlinkClick r:id="rId3"/>
              </a:rPr>
              <a:t>https://www.fusionalliance.com/wp-content/uploads/2016/07/faCloudOnPremisesFoundations.pdf</a:t>
            </a:r>
            <a:r>
              <a:rPr lang="en-US"/>
              <a:t> 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Dell R320 - $2000 or $55/month for 56 months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Power consumption: $29/month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Rack space: $10/month/sq foot = $80/month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~$164 per month</a:t>
            </a:r>
            <a:endParaRPr/>
          </a:p>
          <a:p>
            <a:pPr indent="-354012" lvl="0" marL="35401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Cloud: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Azure IaaS D2 SSD instance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$208 per month</a:t>
            </a:r>
            <a:endParaRPr/>
          </a:p>
        </p:txBody>
      </p:sp>
      <p:sp>
        <p:nvSpPr>
          <p:cNvPr id="1424" name="Google Shape;1424;p210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do the math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11"/>
          <p:cNvSpPr txBox="1"/>
          <p:nvPr>
            <p:ph idx="1" type="body"/>
          </p:nvPr>
        </p:nvSpPr>
        <p:spPr>
          <a:xfrm>
            <a:off x="4156798" y="589885"/>
            <a:ext cx="7315200" cy="569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What about a rack of 42 servers?</a:t>
            </a:r>
            <a:endParaRPr/>
          </a:p>
          <a:p>
            <a:pPr indent="-354012" lvl="0" marL="35401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On premise: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          $27 (rack)</a:t>
            </a:r>
            <a:br>
              <a:rPr lang="en-US"/>
            </a:br>
            <a:r>
              <a:rPr lang="en-US"/>
              <a:t>+42 * $55 (capital)</a:t>
            </a:r>
            <a:br>
              <a:rPr lang="en-US"/>
            </a:br>
            <a:r>
              <a:rPr lang="en-US"/>
              <a:t>+42 * $29 (power)</a:t>
            </a:r>
            <a:br>
              <a:rPr lang="en-US"/>
            </a:br>
            <a:r>
              <a:rPr lang="en-US"/>
              <a:t>+        $80 (space)</a:t>
            </a:r>
            <a:br>
              <a:rPr lang="en-US"/>
            </a:br>
            <a:r>
              <a:rPr lang="en-US"/>
              <a:t>_______________</a:t>
            </a:r>
            <a:br>
              <a:rPr lang="en-US"/>
            </a:br>
            <a:r>
              <a:rPr lang="en-US"/>
              <a:t>     $3,635 per month</a:t>
            </a:r>
            <a:endParaRPr/>
          </a:p>
          <a:p>
            <a:pPr indent="-354012" lvl="0" marL="354012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Cloud</a:t>
            </a:r>
            <a:endParaRPr/>
          </a:p>
          <a:p>
            <a:pPr indent="-331787" lvl="1" marL="6858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42 * $200</a:t>
            </a:r>
            <a:br>
              <a:rPr lang="en-US"/>
            </a:br>
            <a:r>
              <a:rPr lang="en-US"/>
              <a:t>_______________</a:t>
            </a:r>
            <a:br>
              <a:rPr lang="en-US"/>
            </a:br>
            <a:r>
              <a:rPr lang="en-US"/>
              <a:t>  $8,400 per month!</a:t>
            </a:r>
            <a:endParaRPr/>
          </a:p>
        </p:txBody>
      </p:sp>
      <p:sp>
        <p:nvSpPr>
          <p:cNvPr id="1431" name="Google Shape;1431;p211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do the math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2"/>
          <p:cNvSpPr txBox="1"/>
          <p:nvPr>
            <p:ph idx="1" type="body"/>
          </p:nvPr>
        </p:nvSpPr>
        <p:spPr>
          <a:xfrm>
            <a:off x="4156800" y="123399"/>
            <a:ext cx="7315200" cy="643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342" lvl="0" marL="35401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37"/>
              <a:buChar char="▪"/>
            </a:pPr>
            <a:r>
              <a:rPr lang="en-US" sz="2380"/>
              <a:t>Building and network security</a:t>
            </a:r>
            <a:endParaRPr/>
          </a:p>
          <a:p>
            <a:pPr indent="-323342" lvl="0" marL="35401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/>
              <a:t>Setup and configuration</a:t>
            </a:r>
            <a:endParaRPr/>
          </a:p>
          <a:p>
            <a:pPr indent="-323342" lvl="0" marL="35401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/>
              <a:t>Tax implications</a:t>
            </a:r>
            <a:endParaRPr/>
          </a:p>
          <a:p>
            <a:pPr indent="-323342" lvl="0" marL="35401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/>
              <a:t>Time to implement</a:t>
            </a:r>
            <a:endParaRPr/>
          </a:p>
          <a:p>
            <a:pPr indent="-323342" lvl="0" marL="35401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/>
              <a:t>Maintenance issues and fees</a:t>
            </a:r>
            <a:endParaRPr/>
          </a:p>
          <a:p>
            <a:pPr indent="-323342" lvl="0" marL="35401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/>
              <a:t>Management software</a:t>
            </a:r>
            <a:endParaRPr/>
          </a:p>
          <a:p>
            <a:pPr indent="-323342" lvl="0" marL="35401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/>
              <a:t>Load balancing</a:t>
            </a:r>
            <a:endParaRPr/>
          </a:p>
          <a:p>
            <a:pPr indent="-323342" lvl="0" marL="35401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/>
              <a:t>Redundant enterprise storage</a:t>
            </a:r>
            <a:endParaRPr/>
          </a:p>
          <a:p>
            <a:pPr indent="-305498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346"/>
              <a:buChar char="▪"/>
            </a:pPr>
            <a:r>
              <a:rPr lang="en-US" sz="2040"/>
              <a:t>SAN costs generally $5-$15 per GB</a:t>
            </a:r>
            <a:endParaRPr/>
          </a:p>
          <a:p>
            <a:pPr indent="-305498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346"/>
              <a:buChar char="▪"/>
            </a:pPr>
            <a:r>
              <a:rPr lang="en-US" sz="2040"/>
              <a:t>Cloud costs about $.10 per GB</a:t>
            </a:r>
            <a:endParaRPr/>
          </a:p>
          <a:p>
            <a:pPr indent="-323342" lvl="0" marL="35401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/>
              <a:t>Geo-redundancy</a:t>
            </a:r>
            <a:endParaRPr/>
          </a:p>
        </p:txBody>
      </p:sp>
      <p:sp>
        <p:nvSpPr>
          <p:cNvPr id="1438" name="Google Shape;1438;p212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wait, there’s more!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13"/>
          <p:cNvSpPr txBox="1"/>
          <p:nvPr>
            <p:ph idx="1" type="body"/>
          </p:nvPr>
        </p:nvSpPr>
        <p:spPr>
          <a:xfrm>
            <a:off x="4156800" y="123399"/>
            <a:ext cx="7315200" cy="643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The big advantages of the cloud come from: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Speed to market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Flexibility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Fine-Grained resource management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Other takeaways: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Replicating your data center in the cloud with IaaS is not the most cost effective option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The cloud comes with advanced monitoring and management tools, often for free</a:t>
            </a:r>
            <a:endParaRPr sz="2380"/>
          </a:p>
        </p:txBody>
      </p:sp>
      <p:sp>
        <p:nvSpPr>
          <p:cNvPr id="1445" name="Google Shape;1445;p213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cost savings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oogle Shape;1451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347" y="99752"/>
            <a:ext cx="11293690" cy="665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215"/>
          <p:cNvSpPr txBox="1"/>
          <p:nvPr>
            <p:ph type="ctrTitle"/>
          </p:nvPr>
        </p:nvSpPr>
        <p:spPr>
          <a:xfrm>
            <a:off x="860605" y="2050617"/>
            <a:ext cx="10499400" cy="278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good news: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system’s design can have immediate significant effect on its operational cost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16"/>
          <p:cNvSpPr txBox="1"/>
          <p:nvPr>
            <p:ph type="ctrTitle"/>
          </p:nvPr>
        </p:nvSpPr>
        <p:spPr>
          <a:xfrm>
            <a:off x="860605" y="2050617"/>
            <a:ext cx="10499400" cy="278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bad news: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17"/>
          <p:cNvSpPr txBox="1"/>
          <p:nvPr>
            <p:ph type="ctrTitle"/>
          </p:nvPr>
        </p:nvSpPr>
        <p:spPr>
          <a:xfrm>
            <a:off x="860605" y="2050617"/>
            <a:ext cx="10499400" cy="278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bad news: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system’s design can have immediate significant effect on its operational cost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18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design for cost savings?</a:t>
            </a:r>
            <a:endParaRPr/>
          </a:p>
        </p:txBody>
      </p:sp>
      <p:pic>
        <p:nvPicPr>
          <p:cNvPr id="1476" name="Google Shape;1476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396" y="2796400"/>
            <a:ext cx="4635225" cy="38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218"/>
          <p:cNvSpPr txBox="1"/>
          <p:nvPr/>
        </p:nvSpPr>
        <p:spPr>
          <a:xfrm>
            <a:off x="152400" y="1627575"/>
            <a:ext cx="7820100" cy="3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1" marL="8112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Calculate estimate</a:t>
            </a:r>
            <a:endParaRPr sz="2400">
              <a:solidFill>
                <a:srgbClr val="262626"/>
              </a:solidFill>
            </a:endParaRPr>
          </a:p>
          <a:p>
            <a:pPr indent="-457200" lvl="1" marL="8112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Gather baseline metrics</a:t>
            </a:r>
            <a:endParaRPr sz="2400">
              <a:solidFill>
                <a:srgbClr val="262626"/>
              </a:solidFill>
            </a:endParaRPr>
          </a:p>
          <a:p>
            <a:pPr indent="-457200" lvl="1" marL="8112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Measure and iterate</a:t>
            </a:r>
            <a:endParaRPr sz="2400">
              <a:solidFill>
                <a:srgbClr val="262626"/>
              </a:solidFill>
            </a:endParaRPr>
          </a:p>
          <a:p>
            <a:pPr indent="-457200" lvl="1" marL="8112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Repeat</a:t>
            </a:r>
            <a:endParaRPr sz="24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19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Estimating Costs</a:t>
            </a:r>
            <a:endParaRPr/>
          </a:p>
        </p:txBody>
      </p:sp>
      <p:sp>
        <p:nvSpPr>
          <p:cNvPr id="1484" name="Google Shape;1484;p219"/>
          <p:cNvSpPr txBox="1"/>
          <p:nvPr/>
        </p:nvSpPr>
        <p:spPr>
          <a:xfrm>
            <a:off x="3747816" y="369498"/>
            <a:ext cx="82713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Calculate estimates with Azure Price Calculator:</a:t>
            </a:r>
            <a:endParaRPr sz="28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C0D62E"/>
              </a:buClr>
              <a:buSzPts val="2760"/>
              <a:buFont typeface="Noto Sans Symbols"/>
              <a:buChar char="▪"/>
            </a:pPr>
            <a:r>
              <a:rPr lang="en-US" sz="2400" u="sng">
                <a:solidFill>
                  <a:srgbClr val="F18A20"/>
                </a:solidFill>
                <a:hlinkClick r:id="rId3"/>
              </a:rPr>
              <a:t>https://azure.microsoft.com/en-us/pricing/calculator/</a:t>
            </a:r>
            <a:endParaRPr sz="24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62626"/>
              </a:solidFill>
            </a:endParaRPr>
          </a:p>
        </p:txBody>
      </p:sp>
      <p:pic>
        <p:nvPicPr>
          <p:cNvPr descr="Screenshot of the pricing calculator menu" id="1485" name="Google Shape;1485;p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5591" y="1615043"/>
            <a:ext cx="6128933" cy="4889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4"/>
          <p:cNvSpPr txBox="1"/>
          <p:nvPr/>
        </p:nvSpPr>
        <p:spPr>
          <a:xfrm>
            <a:off x="3782291" y="141311"/>
            <a:ext cx="79803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C#, Python, JavaScript, REST, [and others]</a:t>
            </a:r>
            <a:endParaRPr sz="2800">
              <a:solidFill>
                <a:srgbClr val="262626"/>
              </a:solidFill>
            </a:endParaRPr>
          </a:p>
        </p:txBody>
      </p:sp>
      <p:pic>
        <p:nvPicPr>
          <p:cNvPr id="554" name="Google Shape;55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7582" y="849853"/>
            <a:ext cx="5749636" cy="592386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4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SDK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220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Monitoring Costs</a:t>
            </a:r>
            <a:endParaRPr/>
          </a:p>
        </p:txBody>
      </p:sp>
      <p:sp>
        <p:nvSpPr>
          <p:cNvPr id="1492" name="Google Shape;1492;p220"/>
          <p:cNvSpPr txBox="1"/>
          <p:nvPr/>
        </p:nvSpPr>
        <p:spPr>
          <a:xfrm>
            <a:off x="3747816" y="369498"/>
            <a:ext cx="82713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F18A20"/>
              </a:buClr>
              <a:buSzPts val="322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Use resource tags!</a:t>
            </a:r>
            <a:endParaRPr sz="24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Regularly monitor current and projected costs on dashboard</a:t>
            </a:r>
            <a:endParaRPr sz="24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-301942" lvl="0" marL="3540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▪"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62626"/>
              </a:solidFill>
            </a:endParaRPr>
          </a:p>
        </p:txBody>
      </p:sp>
      <p:pic>
        <p:nvPicPr>
          <p:cNvPr descr="Screenshot of burn rate and breakdown in the Azure portal" id="1493" name="Google Shape;1493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8916" y="2425455"/>
            <a:ext cx="8181900" cy="290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21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Cost Management</a:t>
            </a:r>
            <a:endParaRPr/>
          </a:p>
        </p:txBody>
      </p:sp>
      <p:sp>
        <p:nvSpPr>
          <p:cNvPr id="1500" name="Google Shape;1500;p221"/>
          <p:cNvSpPr txBox="1"/>
          <p:nvPr>
            <p:ph idx="1" type="body"/>
          </p:nvPr>
        </p:nvSpPr>
        <p:spPr>
          <a:xfrm>
            <a:off x="595750" y="1608463"/>
            <a:ext cx="11001000" cy="4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Monitor cloud spend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Drive organizational accountability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Optimize cloud efficiency</a:t>
            </a:r>
            <a:endParaRPr/>
          </a:p>
        </p:txBody>
      </p:sp>
      <p:pic>
        <p:nvPicPr>
          <p:cNvPr id="1501" name="Google Shape;1501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956" y="4042375"/>
            <a:ext cx="3797528" cy="24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008" y="4042375"/>
            <a:ext cx="3797528" cy="24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2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5073" y="4042375"/>
            <a:ext cx="3797527" cy="24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22"/>
          <p:cNvSpPr txBox="1"/>
          <p:nvPr>
            <p:ph type="ctrTitle"/>
          </p:nvPr>
        </p:nvSpPr>
        <p:spPr>
          <a:xfrm>
            <a:off x="860605" y="2050617"/>
            <a:ext cx="10499400" cy="278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Ways to save on costs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23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savings</a:t>
            </a:r>
            <a:endParaRPr/>
          </a:p>
        </p:txBody>
      </p:sp>
      <p:sp>
        <p:nvSpPr>
          <p:cNvPr id="1516" name="Google Shape;1516;p223"/>
          <p:cNvSpPr txBox="1"/>
          <p:nvPr/>
        </p:nvSpPr>
        <p:spPr>
          <a:xfrm>
            <a:off x="3747816" y="369498"/>
            <a:ext cx="82713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VMs:</a:t>
            </a:r>
            <a:endParaRPr sz="28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Use burstable B-Series VMs</a:t>
            </a:r>
            <a:endParaRPr sz="24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Take advantage of reserved pricing</a:t>
            </a:r>
            <a:endParaRPr sz="24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Use preemptible compute</a:t>
            </a:r>
            <a:endParaRPr sz="24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Use Auto-Shutdown</a:t>
            </a:r>
            <a:endParaRPr sz="2400">
              <a:solidFill>
                <a:srgbClr val="262626"/>
              </a:solidFill>
            </a:endParaRPr>
          </a:p>
          <a:p>
            <a:pPr indent="-341312" lvl="2" marL="1036637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</a:pPr>
            <a:r>
              <a:rPr lang="en-US" sz="2000">
                <a:solidFill>
                  <a:srgbClr val="262626"/>
                </a:solidFill>
              </a:rPr>
              <a:t>STOP the VM, not just shut down</a:t>
            </a:r>
            <a:endParaRPr sz="20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3540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3540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24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savings</a:t>
            </a:r>
            <a:endParaRPr/>
          </a:p>
        </p:txBody>
      </p:sp>
      <p:sp>
        <p:nvSpPr>
          <p:cNvPr id="1523" name="Google Shape;1523;p224"/>
          <p:cNvSpPr txBox="1"/>
          <p:nvPr/>
        </p:nvSpPr>
        <p:spPr>
          <a:xfrm>
            <a:off x="3747825" y="369500"/>
            <a:ext cx="8271300" cy="6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Use autoscaling to scale DOWN</a:t>
            </a:r>
            <a:endParaRPr sz="28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Scale down based on known schedules</a:t>
            </a:r>
            <a:endParaRPr sz="24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Utilize cloud storage as much as possible</a:t>
            </a:r>
            <a:endParaRPr sz="28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Blob storage is extremely cheap in the cloud</a:t>
            </a:r>
            <a:endParaRPr sz="24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Archive data, move infrequently accessed data</a:t>
            </a:r>
            <a:endParaRPr sz="24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>
                <a:solidFill>
                  <a:srgbClr val="262626"/>
                </a:solidFill>
              </a:rPr>
              <a:t>Utilize cold storage</a:t>
            </a:r>
            <a:endParaRPr sz="24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Use containers to maximum application density</a:t>
            </a:r>
            <a:endParaRPr sz="28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Turn on and use Azure Advisor</a:t>
            </a:r>
            <a:endParaRPr sz="28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>
                <a:solidFill>
                  <a:srgbClr val="262626"/>
                </a:solidFill>
              </a:rPr>
              <a:t>Use Azure DevTest Labs for non-prod environments</a:t>
            </a:r>
            <a:endParaRPr sz="2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3540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354012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225"/>
          <p:cNvSpPr txBox="1"/>
          <p:nvPr>
            <p:ph type="ctrTitle"/>
          </p:nvPr>
        </p:nvSpPr>
        <p:spPr>
          <a:xfrm>
            <a:off x="860605" y="2050617"/>
            <a:ext cx="10499400" cy="278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26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The problem to solve:</a:t>
            </a:r>
            <a:endParaRPr/>
          </a:p>
          <a:p>
            <a:pPr indent="-331787" lvl="1" marL="685800" rtl="0" algn="l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Files get uploaded throughout the day and need to be processed</a:t>
            </a:r>
            <a:endParaRPr/>
          </a:p>
          <a:p>
            <a:pPr indent="-331787" lvl="1" marL="685800" rtl="0" algn="l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Need to transform the data and output to a new directory</a:t>
            </a:r>
            <a:endParaRPr/>
          </a:p>
          <a:p>
            <a:pPr indent="-331787" lvl="1" marL="685800" rtl="0" algn="l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In this case, file contains a number and the output file contains the numbers factors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226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1537" name="Google Shape;1537;p226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27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VM with Windows Service</a:t>
            </a:r>
            <a:endParaRPr/>
          </a:p>
          <a:p>
            <a:pPr indent="-331787" lvl="1" marL="685800" rtl="0" algn="l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Similar to on-prem approach</a:t>
            </a:r>
            <a:endParaRPr/>
          </a:p>
          <a:p>
            <a:pPr indent="-331787" lvl="1" marL="685800" rtl="0" algn="l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Host a VM, store files in directory, use a service to watch the directory, process, and output to another directory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227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Option 1</a:t>
            </a:r>
            <a:endParaRPr/>
          </a:p>
        </p:txBody>
      </p:sp>
      <p:sp>
        <p:nvSpPr>
          <p:cNvPr id="1545" name="Google Shape;1545;p227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228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Option 1</a:t>
            </a:r>
            <a:endParaRPr/>
          </a:p>
        </p:txBody>
      </p:sp>
      <p:sp>
        <p:nvSpPr>
          <p:cNvPr id="1552" name="Google Shape;1552;p228"/>
          <p:cNvSpPr txBox="1"/>
          <p:nvPr>
            <p:ph idx="1" type="body"/>
          </p:nvPr>
        </p:nvSpPr>
        <p:spPr>
          <a:xfrm>
            <a:off x="3798075" y="589875"/>
            <a:ext cx="7998600" cy="591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Variable pricing based on VMs</a:t>
            </a:r>
            <a:endParaRPr/>
          </a:p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Redundancy would be required</a:t>
            </a:r>
            <a:endParaRPr/>
          </a:p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Cheaper options:</a:t>
            </a:r>
            <a:endParaRPr/>
          </a:p>
          <a:p>
            <a:pPr indent="-331787" lvl="1" marL="685800" rtl="0" algn="l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A0 Instance = 1 Core, 0.75 GB RAM, 20 GB Storage = $14.88 / month</a:t>
            </a:r>
            <a:endParaRPr/>
          </a:p>
          <a:p>
            <a:pPr indent="-331787" lvl="1" marL="685800" rtl="0" algn="l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A1 Instance = 1 Core, 1.75 GB RAM, 70 GB Storage = $66.96 / month</a:t>
            </a:r>
            <a:endParaRPr/>
          </a:p>
          <a:p>
            <a:pPr indent="-331787" lvl="1" marL="685800" rtl="0" algn="l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D1 Instance = 1 Core, 3.5 GB RAM, 50 GB Storage = $104.16 / month</a:t>
            </a:r>
            <a:endParaRPr/>
          </a:p>
          <a:p>
            <a:pPr indent="-331787" lvl="1" marL="685800" rtl="0" algn="l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D2 Instance = 2 Cores, 7 GB RAM, 100 GB Storage = $208.32 / 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29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Option 2</a:t>
            </a:r>
            <a:endParaRPr/>
          </a:p>
        </p:txBody>
      </p:sp>
      <p:sp>
        <p:nvSpPr>
          <p:cNvPr id="1559" name="Google Shape;1559;p229"/>
          <p:cNvSpPr txBox="1"/>
          <p:nvPr>
            <p:ph idx="1" type="body"/>
          </p:nvPr>
        </p:nvSpPr>
        <p:spPr>
          <a:xfrm>
            <a:off x="3798075" y="589875"/>
            <a:ext cx="7998600" cy="591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Given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1 minute to process every file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Function uses 128 MB of memory when processing</a:t>
            </a:r>
            <a:endParaRPr/>
          </a:p>
          <a:p>
            <a:pPr indent="-354012" lvl="0" marL="35401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Result: 53,333 executions per month are free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Can process ~1,709 files a day at no cost for a 31 day month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5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ARM (Azure Resource Manager) Templates</a:t>
            </a:r>
            <a:endParaRPr/>
          </a:p>
        </p:txBody>
      </p:sp>
      <p:pic>
        <p:nvPicPr>
          <p:cNvPr id="562" name="Google Shape;56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1187" y="1166935"/>
            <a:ext cx="8050130" cy="561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30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Option 2</a:t>
            </a:r>
            <a:endParaRPr/>
          </a:p>
        </p:txBody>
      </p:sp>
      <p:sp>
        <p:nvSpPr>
          <p:cNvPr id="1566" name="Google Shape;1566;p230"/>
          <p:cNvSpPr txBox="1"/>
          <p:nvPr>
            <p:ph idx="1" type="body"/>
          </p:nvPr>
        </p:nvSpPr>
        <p:spPr>
          <a:xfrm>
            <a:off x="3798075" y="589875"/>
            <a:ext cx="7998600" cy="591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How much does it cost if you go over?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Given same processing time and memory usage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2,000 files / day = 62,000 executions = $1.04 / month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3,000 files / day = 93,000 executions = $4.76 / month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5,000 files / day = 155,000 executions = $12.20 / month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10,000 files / day = 310,000 executions = $30.80 / month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231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Comparison</a:t>
            </a:r>
            <a:endParaRPr/>
          </a:p>
        </p:txBody>
      </p:sp>
      <p:sp>
        <p:nvSpPr>
          <p:cNvPr id="1573" name="Google Shape;1573;p231"/>
          <p:cNvSpPr txBox="1"/>
          <p:nvPr>
            <p:ph idx="1" type="body"/>
          </p:nvPr>
        </p:nvSpPr>
        <p:spPr>
          <a:xfrm>
            <a:off x="3798075" y="589875"/>
            <a:ext cx="7998600" cy="591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 Pros of using Azure Functions in this case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Azure functions scale horizontally and run in parallel automatically, so files are processed as they come in and not sequentially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Only need to write the code to process one file, and not the code to manage processing in parallel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Low cost and no server management or maintenance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32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Comparison</a:t>
            </a:r>
            <a:endParaRPr/>
          </a:p>
        </p:txBody>
      </p:sp>
      <p:sp>
        <p:nvSpPr>
          <p:cNvPr id="1580" name="Google Shape;1580;p232"/>
          <p:cNvSpPr txBox="1"/>
          <p:nvPr>
            <p:ph idx="1" type="body"/>
          </p:nvPr>
        </p:nvSpPr>
        <p:spPr>
          <a:xfrm>
            <a:off x="3798075" y="589875"/>
            <a:ext cx="7998600" cy="591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 Drawbacks of Azure Functions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Limited to 10 minutes per execution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Less CPU resources on Azure’s Consumption Plan, so processing an individual file could take longer than a standard VM</a:t>
            </a:r>
            <a:endParaRPr/>
          </a:p>
          <a:p>
            <a:pPr indent="-331787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Can be increased using an App Service Plan, but subject to standard App Service Plan rates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33"/>
          <p:cNvSpPr txBox="1"/>
          <p:nvPr>
            <p:ph type="ctrTitle"/>
          </p:nvPr>
        </p:nvSpPr>
        <p:spPr>
          <a:xfrm>
            <a:off x="860605" y="2050617"/>
            <a:ext cx="10499400" cy="278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Warning! New Dangers!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34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Dangers</a:t>
            </a:r>
            <a:endParaRPr/>
          </a:p>
        </p:txBody>
      </p:sp>
      <p:sp>
        <p:nvSpPr>
          <p:cNvPr id="1593" name="Google Shape;1593;p234"/>
          <p:cNvSpPr txBox="1"/>
          <p:nvPr/>
        </p:nvSpPr>
        <p:spPr>
          <a:xfrm>
            <a:off x="3747825" y="369500"/>
            <a:ext cx="8271300" cy="6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79"/>
              <a:buFont typeface="Noto Sans Symbols"/>
              <a:buChar char="▪"/>
            </a:pPr>
            <a:r>
              <a:rPr lang="en-US" sz="2590">
                <a:solidFill>
                  <a:srgbClr val="262626"/>
                </a:solidFill>
              </a:rPr>
              <a:t>Serverless cost runaway</a:t>
            </a:r>
            <a:endParaRPr sz="28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>
                <a:solidFill>
                  <a:srgbClr val="262626"/>
                </a:solidFill>
              </a:rPr>
              <a:t>One bad line of code can have direct $$$ consequences</a:t>
            </a:r>
            <a:endParaRPr sz="24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>
                <a:solidFill>
                  <a:srgbClr val="262626"/>
                </a:solidFill>
              </a:rPr>
              <a:t>Mitigating this requires an App Service Plan, which defeats the purpose of making it serverless</a:t>
            </a:r>
            <a:endParaRPr sz="2400">
              <a:solidFill>
                <a:srgbClr val="262626"/>
              </a:solidFill>
            </a:endParaRPr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979"/>
              <a:buFont typeface="Noto Sans Symbols"/>
              <a:buChar char="▪"/>
            </a:pPr>
            <a:r>
              <a:rPr lang="en-US" sz="2590">
                <a:solidFill>
                  <a:srgbClr val="262626"/>
                </a:solidFill>
              </a:rPr>
              <a:t>New type of attack: Cost attacks</a:t>
            </a:r>
            <a:endParaRPr sz="28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>
                <a:solidFill>
                  <a:srgbClr val="262626"/>
                </a:solidFill>
              </a:rPr>
              <a:t>Steal compute cycles to make money (e.g. Bitcoin mining)</a:t>
            </a:r>
            <a:endParaRPr sz="24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>
                <a:solidFill>
                  <a:srgbClr val="262626"/>
                </a:solidFill>
              </a:rPr>
              <a:t>Maliciously run up your bill by saturating expensive operations</a:t>
            </a:r>
            <a:endParaRPr sz="2400">
              <a:solidFill>
                <a:srgbClr val="262626"/>
              </a:solidFill>
            </a:endParaRPr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>
                <a:solidFill>
                  <a:srgbClr val="262626"/>
                </a:solidFill>
              </a:rPr>
              <a:t>Rate limiting is a REQUIREMENT when going serverless</a:t>
            </a:r>
            <a:endParaRPr sz="24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35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235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36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covered today</a:t>
            </a:r>
            <a:endParaRPr/>
          </a:p>
        </p:txBody>
      </p:sp>
      <p:sp>
        <p:nvSpPr>
          <p:cNvPr id="1607" name="Google Shape;1607;p236"/>
          <p:cNvSpPr txBox="1"/>
          <p:nvPr>
            <p:ph idx="1" type="body"/>
          </p:nvPr>
        </p:nvSpPr>
        <p:spPr>
          <a:xfrm>
            <a:off x="595750" y="1608463"/>
            <a:ext cx="11001000" cy="4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Data Storage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App Service Plans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Container Architecture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Serverless Architecture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Networking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Messaging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Management and Security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Azure APIs and Services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237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1614" name="Google Shape;1614;p237"/>
          <p:cNvSpPr txBox="1"/>
          <p:nvPr>
            <p:ph idx="1" type="body"/>
          </p:nvPr>
        </p:nvSpPr>
        <p:spPr>
          <a:xfrm>
            <a:off x="595750" y="1608463"/>
            <a:ext cx="11001000" cy="471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Lots of services | Data, Compute, APIs, etc</a:t>
            </a:r>
            <a:r>
              <a:rPr lang="en-US"/>
              <a:t>...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More Than One Way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Easy to Start, Hard to Master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238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to Learn More</a:t>
            </a:r>
            <a:endParaRPr/>
          </a:p>
        </p:txBody>
      </p:sp>
      <p:sp>
        <p:nvSpPr>
          <p:cNvPr id="1621" name="Google Shape;1621;p238"/>
          <p:cNvSpPr txBox="1"/>
          <p:nvPr>
            <p:ph idx="1" type="body"/>
          </p:nvPr>
        </p:nvSpPr>
        <p:spPr>
          <a:xfrm>
            <a:off x="198300" y="1149800"/>
            <a:ext cx="11733000" cy="555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/>
              <a:t>Azure Resources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Azure Docs: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https://docs.microsoft.com/en-us/azure/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Cloud Patterns: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https://docs.microsoft.com/en-us/azure/architecture/patterns/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Free Pluralsight Courses: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https://www.pluralsight.com/partners/microsoft/azure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/>
              <a:t>CUNA Resources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Titan Team Repo/Wiki: </a:t>
            </a:r>
            <a:r>
              <a:rPr lang="en-US" sz="2400" u="sng">
                <a:solidFill>
                  <a:schemeClr val="hlink"/>
                </a:solidFill>
                <a:hlinkClick r:id="rId6"/>
              </a:rPr>
              <a:t>https://cunamutual.visualstudio.com/SecureCloudEnablement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Azure Cloud MS Teams Site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6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Credits</a:t>
            </a:r>
            <a:endParaRPr/>
          </a:p>
        </p:txBody>
      </p:sp>
      <p:sp>
        <p:nvSpPr>
          <p:cNvPr id="569" name="Google Shape;569;p96"/>
          <p:cNvSpPr txBox="1"/>
          <p:nvPr>
            <p:ph idx="1" type="body"/>
          </p:nvPr>
        </p:nvSpPr>
        <p:spPr>
          <a:xfrm>
            <a:off x="595750" y="1608463"/>
            <a:ext cx="11001000" cy="4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MSDN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Trials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Pay As You Go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7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3600"/>
              <a:t>What can I build?</a:t>
            </a:r>
            <a:endParaRPr sz="3600"/>
          </a:p>
        </p:txBody>
      </p:sp>
      <p:sp>
        <p:nvSpPr>
          <p:cNvPr id="576" name="Google Shape;576;p97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/>
              <a:t>Virtual Infrastructure</a:t>
            </a:r>
            <a:br>
              <a:rPr lang="en-US"/>
            </a:br>
            <a:r>
              <a:rPr lang="en-US"/>
              <a:t>(IaaS)</a:t>
            </a:r>
            <a:endParaRPr/>
          </a:p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4156798" y="589885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VMs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Network Resources</a:t>
            </a:r>
            <a:endParaRPr/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Firewalls</a:t>
            </a:r>
            <a:endParaRPr/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Load Balancers</a:t>
            </a:r>
            <a:endParaRPr/>
          </a:p>
          <a:p>
            <a:pPr indent="-331787" lvl="1" marL="6858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Virtual Networks 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GPU clusters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CDNs (Content Delivery Network)</a:t>
            </a:r>
            <a:endParaRPr/>
          </a:p>
          <a:p>
            <a:pPr indent="0" lvl="0" marL="20447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/>
              <a:t>App Services</a:t>
            </a:r>
            <a:endParaRPr/>
          </a:p>
        </p:txBody>
      </p:sp>
      <p:sp>
        <p:nvSpPr>
          <p:cNvPr id="588" name="Google Shape;588;p99"/>
          <p:cNvSpPr txBox="1"/>
          <p:nvPr>
            <p:ph idx="1" type="body"/>
          </p:nvPr>
        </p:nvSpPr>
        <p:spPr>
          <a:xfrm>
            <a:off x="4156798" y="589885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Kubernetes Service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Service Fabric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App Service Plans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Functions</a:t>
            </a:r>
            <a:endParaRPr/>
          </a:p>
          <a:p>
            <a:pPr indent="-14954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2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Your Instructors</a:t>
            </a:r>
            <a:endParaRPr/>
          </a:p>
        </p:txBody>
      </p:sp>
      <p:sp>
        <p:nvSpPr>
          <p:cNvPr id="455" name="Google Shape;455;p82"/>
          <p:cNvSpPr txBox="1"/>
          <p:nvPr>
            <p:ph idx="1" type="body"/>
          </p:nvPr>
        </p:nvSpPr>
        <p:spPr>
          <a:xfrm>
            <a:off x="595750" y="1835937"/>
            <a:ext cx="5250900" cy="347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Architect: Retirement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12+ years experience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Speaker / Writer</a:t>
            </a:r>
            <a:endParaRPr/>
          </a:p>
        </p:txBody>
      </p:sp>
      <p:sp>
        <p:nvSpPr>
          <p:cNvPr id="456" name="Google Shape;456;p82"/>
          <p:cNvSpPr txBox="1"/>
          <p:nvPr>
            <p:ph idx="2" type="body"/>
          </p:nvPr>
        </p:nvSpPr>
        <p:spPr>
          <a:xfrm>
            <a:off x="6345375" y="1835875"/>
            <a:ext cx="5251200" cy="347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Architect: Consumer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15+ years experience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5+ years at CUNA</a:t>
            </a:r>
            <a:endParaRPr/>
          </a:p>
        </p:txBody>
      </p:sp>
      <p:sp>
        <p:nvSpPr>
          <p:cNvPr id="457" name="Google Shape;457;p82"/>
          <p:cNvSpPr txBox="1"/>
          <p:nvPr>
            <p:ph idx="3" type="body"/>
          </p:nvPr>
        </p:nvSpPr>
        <p:spPr>
          <a:xfrm>
            <a:off x="595438" y="1027000"/>
            <a:ext cx="5251500" cy="56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Dustin Ewers	</a:t>
            </a:r>
            <a:endParaRPr/>
          </a:p>
        </p:txBody>
      </p:sp>
      <p:sp>
        <p:nvSpPr>
          <p:cNvPr id="458" name="Google Shape;458;p82"/>
          <p:cNvSpPr txBox="1"/>
          <p:nvPr>
            <p:ph idx="4" type="body"/>
          </p:nvPr>
        </p:nvSpPr>
        <p:spPr>
          <a:xfrm>
            <a:off x="6345218" y="1027000"/>
            <a:ext cx="5251500" cy="561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Steve Hirscher</a:t>
            </a:r>
            <a:endParaRPr/>
          </a:p>
        </p:txBody>
      </p:sp>
      <p:pic>
        <p:nvPicPr>
          <p:cNvPr id="459" name="Google Shape;4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650" y="-182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1575" y="-182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0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 Processing</a:t>
            </a:r>
            <a:endParaRPr/>
          </a:p>
        </p:txBody>
      </p:sp>
      <p:sp>
        <p:nvSpPr>
          <p:cNvPr id="595" name="Google Shape;595;p100"/>
          <p:cNvSpPr txBox="1"/>
          <p:nvPr>
            <p:ph idx="1" type="body"/>
          </p:nvPr>
        </p:nvSpPr>
        <p:spPr>
          <a:xfrm>
            <a:off x="4156798" y="589885"/>
            <a:ext cx="7315200" cy="569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3069" lvl="0" marL="457200" rtl="0" algn="l">
              <a:spcBef>
                <a:spcPts val="10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Web Jobs</a:t>
            </a:r>
            <a:endParaRPr/>
          </a:p>
          <a:p>
            <a:pPr indent="-433069" lvl="0" marL="457200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Batch</a:t>
            </a:r>
            <a:endParaRPr/>
          </a:p>
          <a:p>
            <a:pPr indent="-433069" lvl="0" marL="457200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Data Factory</a:t>
            </a:r>
            <a:endParaRPr/>
          </a:p>
          <a:p>
            <a:pPr indent="-433069" lvl="0" marL="457200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SQL data Warehouse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/>
              <a:t>Data Storage</a:t>
            </a:r>
            <a:endParaRPr/>
          </a:p>
        </p:txBody>
      </p:sp>
      <p:sp>
        <p:nvSpPr>
          <p:cNvPr id="601" name="Google Shape;601;p101"/>
          <p:cNvSpPr txBox="1"/>
          <p:nvPr>
            <p:ph idx="1" type="body"/>
          </p:nvPr>
        </p:nvSpPr>
        <p:spPr>
          <a:xfrm>
            <a:off x="4156798" y="589885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Storage Accounts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Cosmos DB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SQL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REDIS Cache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Key Vault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/>
              <a:t>Messaging</a:t>
            </a:r>
            <a:endParaRPr/>
          </a:p>
        </p:txBody>
      </p:sp>
      <p:sp>
        <p:nvSpPr>
          <p:cNvPr id="607" name="Google Shape;607;p102"/>
          <p:cNvSpPr txBox="1"/>
          <p:nvPr>
            <p:ph idx="1" type="body"/>
          </p:nvPr>
        </p:nvSpPr>
        <p:spPr>
          <a:xfrm>
            <a:off x="4156798" y="589885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Storage Queues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Service Bus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Event Hub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Event Grid</a:t>
            </a:r>
            <a:endParaRPr/>
          </a:p>
          <a:p>
            <a:pPr indent="-14954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03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/>
              <a:t>Apis / Services</a:t>
            </a:r>
            <a:endParaRPr/>
          </a:p>
        </p:txBody>
      </p:sp>
      <p:sp>
        <p:nvSpPr>
          <p:cNvPr id="614" name="Google Shape;614;p103"/>
          <p:cNvSpPr txBox="1"/>
          <p:nvPr>
            <p:ph idx="1" type="body"/>
          </p:nvPr>
        </p:nvSpPr>
        <p:spPr>
          <a:xfrm>
            <a:off x="4156798" y="589885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Active Directory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Cognitive Services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Azure Bot Services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Application Insights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Mobile App Center</a:t>
            </a:r>
            <a:endParaRPr/>
          </a:p>
          <a:p>
            <a:pPr indent="-35401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Logic App</a:t>
            </a:r>
            <a:endParaRPr/>
          </a:p>
          <a:p>
            <a:pPr indent="-149542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Lab: Explore the Portal and Azure CLI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https://github.com/centaretraining/azuretraining</a:t>
            </a:r>
            <a:endParaRPr/>
          </a:p>
        </p:txBody>
      </p:sp>
      <p:sp>
        <p:nvSpPr>
          <p:cNvPr id="621" name="Google Shape;621;p104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5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Storage</a:t>
            </a:r>
            <a:endParaRPr/>
          </a:p>
        </p:txBody>
      </p:sp>
      <p:sp>
        <p:nvSpPr>
          <p:cNvPr id="628" name="Google Shape;628;p105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6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Blobs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Tables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Queues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06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Storage Accounts</a:t>
            </a:r>
            <a:endParaRPr/>
          </a:p>
        </p:txBody>
      </p:sp>
      <p:sp>
        <p:nvSpPr>
          <p:cNvPr id="636" name="Google Shape;636;p106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7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Performance Tiers - Standard, Premium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Access Tiers - Hot, Cool, Archive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Encryption - done by default</a:t>
            </a:r>
            <a:endParaRPr/>
          </a:p>
        </p:txBody>
      </p:sp>
      <p:sp>
        <p:nvSpPr>
          <p:cNvPr id="643" name="Google Shape;643;p107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Storage Accounts Continued</a:t>
            </a:r>
            <a:endParaRPr/>
          </a:p>
        </p:txBody>
      </p:sp>
      <p:sp>
        <p:nvSpPr>
          <p:cNvPr id="644" name="Google Shape;644;p107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8"/>
          <p:cNvSpPr txBox="1"/>
          <p:nvPr>
            <p:ph idx="1" type="body"/>
          </p:nvPr>
        </p:nvSpPr>
        <p:spPr>
          <a:xfrm>
            <a:off x="3737550" y="589875"/>
            <a:ext cx="81855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Locally Redundant (LRS): Same Datacenter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Zone Redundant (ZRS): Same Region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Geo-Redundant (GRS) - Different Regions</a:t>
            </a:r>
            <a:endParaRPr/>
          </a:p>
        </p:txBody>
      </p:sp>
      <p:sp>
        <p:nvSpPr>
          <p:cNvPr id="651" name="Google Shape;651;p108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Storage Account Replication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9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SQL Database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SQL Server on VMs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MySQL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Postgres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Azure MariaDB</a:t>
            </a:r>
            <a:endParaRPr/>
          </a:p>
        </p:txBody>
      </p:sp>
      <p:sp>
        <p:nvSpPr>
          <p:cNvPr id="658" name="Google Shape;658;p109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Databases</a:t>
            </a:r>
            <a:endParaRPr/>
          </a:p>
        </p:txBody>
      </p:sp>
      <p:sp>
        <p:nvSpPr>
          <p:cNvPr id="659" name="Google Shape;659;p109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595750" y="1608463"/>
            <a:ext cx="11001000" cy="4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Learn About Azure Services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Learn How to Interact With Azure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Build Applications Using Azure</a:t>
            </a:r>
            <a:endParaRPr/>
          </a:p>
        </p:txBody>
      </p:sp>
      <p:sp>
        <p:nvSpPr>
          <p:cNvPr id="467" name="Google Shape;467;p83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Goals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0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Managed SQL Server DB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Feels like On Prem SQL Server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Pricing Tiers - DTUs, vCores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Encrypted by Default (TDE)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Firewalled by Default</a:t>
            </a:r>
            <a:endParaRPr/>
          </a:p>
        </p:txBody>
      </p:sp>
      <p:sp>
        <p:nvSpPr>
          <p:cNvPr id="666" name="Google Shape;666;p110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SQL Database</a:t>
            </a:r>
            <a:endParaRPr/>
          </a:p>
        </p:txBody>
      </p:sp>
      <p:sp>
        <p:nvSpPr>
          <p:cNvPr id="667" name="Google Shape;667;p110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1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Globally </a:t>
            </a:r>
            <a:r>
              <a:rPr lang="en-US"/>
              <a:t>Distributed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NoSql DB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Multiple APIs (Mongo, Cassandra, Gremlin)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Crazy Fast</a:t>
            </a:r>
            <a:endParaRPr/>
          </a:p>
        </p:txBody>
      </p:sp>
      <p:sp>
        <p:nvSpPr>
          <p:cNvPr id="674" name="Google Shape;674;p111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Cosmos DB</a:t>
            </a:r>
            <a:endParaRPr/>
          </a:p>
        </p:txBody>
      </p:sp>
      <p:sp>
        <p:nvSpPr>
          <p:cNvPr id="675" name="Google Shape;675;p111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2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Managed Redis Instance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In-memory Datastore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Built in Firewall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Tiers - Basic, Standard, Premium</a:t>
            </a:r>
            <a:endParaRPr/>
          </a:p>
        </p:txBody>
      </p:sp>
      <p:sp>
        <p:nvSpPr>
          <p:cNvPr id="682" name="Google Shape;682;p112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Cache for Redis</a:t>
            </a:r>
            <a:endParaRPr/>
          </a:p>
        </p:txBody>
      </p:sp>
      <p:sp>
        <p:nvSpPr>
          <p:cNvPr id="683" name="Google Shape;683;p112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9" name="Google Shape;689;p113"/>
          <p:cNvGraphicFramePr/>
          <p:nvPr/>
        </p:nvGraphicFramePr>
        <p:xfrm>
          <a:off x="876775" y="39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{A2E89803-B750-4823-A604-B9A691325236}</a:tableStyleId>
              </a:tblPr>
              <a:tblGrid>
                <a:gridCol w="3932600"/>
                <a:gridCol w="7122900"/>
              </a:tblGrid>
              <a:tr h="795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Service</a:t>
                      </a:r>
                      <a:endParaRPr b="1" sz="30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Use it for</a:t>
                      </a:r>
                      <a:r>
                        <a:rPr b="1" lang="en-US" sz="3000"/>
                        <a:t>...</a:t>
                      </a:r>
                      <a:r>
                        <a:rPr b="1" lang="en-US" sz="3000"/>
                        <a:t> </a:t>
                      </a:r>
                      <a:endParaRPr b="1" sz="3000"/>
                    </a:p>
                  </a:txBody>
                  <a:tcPr marT="91425" marB="91425" marR="91425" marL="91425"/>
                </a:tc>
              </a:tr>
              <a:tr h="795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Storage Accounts</a:t>
                      </a:r>
                      <a:endParaRPr sz="3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File Storage (Blobs)</a:t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795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Azure SQL</a:t>
                      </a:r>
                      <a:endParaRPr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Relational Databases</a:t>
                      </a:r>
                      <a:endParaRPr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95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Cosmos DB</a:t>
                      </a:r>
                      <a:endParaRPr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NoSQL, Highly Scalable</a:t>
                      </a:r>
                      <a:endParaRPr sz="3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95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REDIS</a:t>
                      </a:r>
                      <a:endParaRPr sz="3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Caching</a:t>
                      </a:r>
                      <a:endParaRPr sz="3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4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b="1" lang="en-US" sz="4800"/>
              <a:t>Lab</a:t>
            </a:r>
            <a:r>
              <a:rPr lang="en-US" sz="4800"/>
              <a:t>: Let’s Make a SQL Database</a:t>
            </a:r>
            <a:endParaRPr sz="4800"/>
          </a:p>
        </p:txBody>
      </p:sp>
      <p:sp>
        <p:nvSpPr>
          <p:cNvPr id="696" name="Google Shape;696;p114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5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Service Plans</a:t>
            </a:r>
            <a:endParaRPr/>
          </a:p>
        </p:txBody>
      </p:sp>
      <p:sp>
        <p:nvSpPr>
          <p:cNvPr id="703" name="Google Shape;703;p115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6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App hosting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a group of VMs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Autoscale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 backups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6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App Service Plans</a:t>
            </a:r>
            <a:endParaRPr/>
          </a:p>
        </p:txBody>
      </p:sp>
      <p:sp>
        <p:nvSpPr>
          <p:cNvPr id="711" name="Google Shape;711;p116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7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Supports: .NET, .NET Core, Node.js, etc…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Web Apps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API Apps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Function Apps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Webjobs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Tiers: Basic, Standard, Premium, Isolated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17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App Service Plans</a:t>
            </a:r>
            <a:endParaRPr/>
          </a:p>
        </p:txBody>
      </p:sp>
      <p:sp>
        <p:nvSpPr>
          <p:cNvPr id="719" name="Google Shape;719;p117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8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Built in Auth Available (Including AD)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Automatic Server Patches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Key Vault Integration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IP Filtering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vNET Compatibility</a:t>
            </a:r>
            <a:endParaRPr/>
          </a:p>
        </p:txBody>
      </p:sp>
      <p:sp>
        <p:nvSpPr>
          <p:cNvPr id="726" name="Google Shape;726;p118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Security</a:t>
            </a:r>
            <a:endParaRPr/>
          </a:p>
        </p:txBody>
      </p:sp>
      <p:sp>
        <p:nvSpPr>
          <p:cNvPr id="727" name="Google Shape;727;p118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9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b="1" lang="en-US" sz="4800"/>
              <a:t>Lab</a:t>
            </a:r>
            <a:r>
              <a:rPr lang="en-US" sz="4800"/>
              <a:t>: Let’s Deploy an Web Application on App Services</a:t>
            </a:r>
            <a:endParaRPr sz="4800"/>
          </a:p>
        </p:txBody>
      </p:sp>
      <p:sp>
        <p:nvSpPr>
          <p:cNvPr id="734" name="Google Shape;734;p119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4156800" y="290050"/>
            <a:ext cx="7315200" cy="629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Azure Basics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Azure Storage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Azure Batch Processing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App Service Plans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Container Architecture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Serverless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Messaging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Security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Cost Management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3000"/>
              <a:t>APIs and Services</a:t>
            </a:r>
            <a:endParaRPr sz="3000"/>
          </a:p>
        </p:txBody>
      </p:sp>
      <p:sp>
        <p:nvSpPr>
          <p:cNvPr id="474" name="Google Shape;474;p84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Roadmap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0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Containers on Azure</a:t>
            </a:r>
            <a:endParaRPr/>
          </a:p>
        </p:txBody>
      </p:sp>
      <p:sp>
        <p:nvSpPr>
          <p:cNvPr id="741" name="Google Shape;741;p120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Docker, Kubernetes, and AKS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1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/>
              <a:t>VMs vs. Containers</a:t>
            </a:r>
            <a:endParaRPr/>
          </a:p>
        </p:txBody>
      </p:sp>
      <p:sp>
        <p:nvSpPr>
          <p:cNvPr id="748" name="Google Shape;748;p121"/>
          <p:cNvSpPr txBox="1"/>
          <p:nvPr>
            <p:ph idx="4294967295" type="body"/>
          </p:nvPr>
        </p:nvSpPr>
        <p:spPr>
          <a:xfrm>
            <a:off x="595313" y="590550"/>
            <a:ext cx="52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Virtual Machines</a:t>
            </a:r>
            <a:endParaRPr/>
          </a:p>
        </p:txBody>
      </p:sp>
      <p:sp>
        <p:nvSpPr>
          <p:cNvPr id="749" name="Google Shape;749;p121"/>
          <p:cNvSpPr txBox="1"/>
          <p:nvPr>
            <p:ph idx="4294967295" type="body"/>
          </p:nvPr>
        </p:nvSpPr>
        <p:spPr>
          <a:xfrm>
            <a:off x="6345243" y="590550"/>
            <a:ext cx="525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Containers</a:t>
            </a:r>
            <a:endParaRPr/>
          </a:p>
        </p:txBody>
      </p:sp>
      <p:sp>
        <p:nvSpPr>
          <p:cNvPr id="750" name="Google Shape;750;p121"/>
          <p:cNvSpPr/>
          <p:nvPr/>
        </p:nvSpPr>
        <p:spPr>
          <a:xfrm>
            <a:off x="595312" y="4557010"/>
            <a:ext cx="5251500" cy="396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/>
          </a:p>
        </p:txBody>
      </p:sp>
      <p:sp>
        <p:nvSpPr>
          <p:cNvPr id="751" name="Google Shape;751;p121"/>
          <p:cNvSpPr/>
          <p:nvPr/>
        </p:nvSpPr>
        <p:spPr>
          <a:xfrm>
            <a:off x="6345243" y="4557010"/>
            <a:ext cx="5251500" cy="396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/>
          </a:p>
        </p:txBody>
      </p:sp>
      <p:sp>
        <p:nvSpPr>
          <p:cNvPr id="752" name="Google Shape;752;p121"/>
          <p:cNvSpPr/>
          <p:nvPr/>
        </p:nvSpPr>
        <p:spPr>
          <a:xfrm>
            <a:off x="595312" y="4107565"/>
            <a:ext cx="5251500" cy="396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Host OS</a:t>
            </a:r>
            <a:endParaRPr/>
          </a:p>
        </p:txBody>
      </p:sp>
      <p:sp>
        <p:nvSpPr>
          <p:cNvPr id="753" name="Google Shape;753;p121"/>
          <p:cNvSpPr/>
          <p:nvPr/>
        </p:nvSpPr>
        <p:spPr>
          <a:xfrm>
            <a:off x="6345243" y="4106624"/>
            <a:ext cx="5251500" cy="396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Host OS</a:t>
            </a:r>
            <a:endParaRPr/>
          </a:p>
        </p:txBody>
      </p:sp>
      <p:sp>
        <p:nvSpPr>
          <p:cNvPr id="754" name="Google Shape;754;p121"/>
          <p:cNvSpPr/>
          <p:nvPr/>
        </p:nvSpPr>
        <p:spPr>
          <a:xfrm>
            <a:off x="595312" y="3650432"/>
            <a:ext cx="5251500" cy="396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Hypervisor</a:t>
            </a:r>
            <a:endParaRPr/>
          </a:p>
        </p:txBody>
      </p:sp>
      <p:sp>
        <p:nvSpPr>
          <p:cNvPr id="755" name="Google Shape;755;p121"/>
          <p:cNvSpPr/>
          <p:nvPr/>
        </p:nvSpPr>
        <p:spPr>
          <a:xfrm>
            <a:off x="6345243" y="3650432"/>
            <a:ext cx="5251500" cy="396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Container Engine</a:t>
            </a:r>
            <a:endParaRPr/>
          </a:p>
        </p:txBody>
      </p:sp>
      <p:sp>
        <p:nvSpPr>
          <p:cNvPr id="756" name="Google Shape;756;p121"/>
          <p:cNvSpPr/>
          <p:nvPr/>
        </p:nvSpPr>
        <p:spPr>
          <a:xfrm>
            <a:off x="578474" y="3226991"/>
            <a:ext cx="2459100" cy="36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 OS</a:t>
            </a:r>
            <a:endParaRPr/>
          </a:p>
        </p:txBody>
      </p:sp>
      <p:sp>
        <p:nvSpPr>
          <p:cNvPr id="757" name="Google Shape;757;p121"/>
          <p:cNvSpPr/>
          <p:nvPr/>
        </p:nvSpPr>
        <p:spPr>
          <a:xfrm>
            <a:off x="3387777" y="3226991"/>
            <a:ext cx="2459100" cy="36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 OS</a:t>
            </a:r>
            <a:endParaRPr/>
          </a:p>
        </p:txBody>
      </p:sp>
      <p:sp>
        <p:nvSpPr>
          <p:cNvPr id="758" name="Google Shape;758;p121"/>
          <p:cNvSpPr/>
          <p:nvPr/>
        </p:nvSpPr>
        <p:spPr>
          <a:xfrm>
            <a:off x="578473" y="2774480"/>
            <a:ext cx="2459100" cy="36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759" name="Google Shape;759;p121"/>
          <p:cNvSpPr/>
          <p:nvPr/>
        </p:nvSpPr>
        <p:spPr>
          <a:xfrm>
            <a:off x="578472" y="2349808"/>
            <a:ext cx="2459100" cy="36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760" name="Google Shape;760;p121"/>
          <p:cNvSpPr/>
          <p:nvPr/>
        </p:nvSpPr>
        <p:spPr>
          <a:xfrm>
            <a:off x="3387777" y="2774480"/>
            <a:ext cx="2459100" cy="36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761" name="Google Shape;761;p121"/>
          <p:cNvSpPr/>
          <p:nvPr/>
        </p:nvSpPr>
        <p:spPr>
          <a:xfrm>
            <a:off x="3387776" y="2349808"/>
            <a:ext cx="2459100" cy="36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762" name="Google Shape;762;p121"/>
          <p:cNvSpPr/>
          <p:nvPr/>
        </p:nvSpPr>
        <p:spPr>
          <a:xfrm>
            <a:off x="6345244" y="3209089"/>
            <a:ext cx="2459100" cy="36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763" name="Google Shape;763;p121"/>
          <p:cNvSpPr/>
          <p:nvPr/>
        </p:nvSpPr>
        <p:spPr>
          <a:xfrm>
            <a:off x="6345243" y="2784417"/>
            <a:ext cx="2459100" cy="36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764" name="Google Shape;764;p121"/>
          <p:cNvSpPr/>
          <p:nvPr/>
        </p:nvSpPr>
        <p:spPr>
          <a:xfrm>
            <a:off x="9137708" y="3226951"/>
            <a:ext cx="2459100" cy="36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765" name="Google Shape;765;p121"/>
          <p:cNvSpPr/>
          <p:nvPr/>
        </p:nvSpPr>
        <p:spPr>
          <a:xfrm>
            <a:off x="9137707" y="2802279"/>
            <a:ext cx="2459100" cy="36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8184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22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Layered Containers</a:t>
            </a:r>
            <a:endParaRPr/>
          </a:p>
        </p:txBody>
      </p:sp>
      <p:sp>
        <p:nvSpPr>
          <p:cNvPr id="772" name="Google Shape;772;p122"/>
          <p:cNvSpPr/>
          <p:nvPr/>
        </p:nvSpPr>
        <p:spPr>
          <a:xfrm>
            <a:off x="362825" y="984050"/>
            <a:ext cx="9369600" cy="3632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Container Image</a:t>
            </a:r>
            <a:endParaRPr sz="3000"/>
          </a:p>
        </p:txBody>
      </p:sp>
      <p:sp>
        <p:nvSpPr>
          <p:cNvPr id="773" name="Google Shape;773;p122"/>
          <p:cNvSpPr/>
          <p:nvPr/>
        </p:nvSpPr>
        <p:spPr>
          <a:xfrm>
            <a:off x="584522" y="2025035"/>
            <a:ext cx="8926200" cy="50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Common Hardening / Configuration</a:t>
            </a:r>
            <a:endParaRPr b="1" sz="2400"/>
          </a:p>
        </p:txBody>
      </p:sp>
      <p:sp>
        <p:nvSpPr>
          <p:cNvPr id="774" name="Google Shape;774;p122"/>
          <p:cNvSpPr/>
          <p:nvPr/>
        </p:nvSpPr>
        <p:spPr>
          <a:xfrm>
            <a:off x="584524" y="2644144"/>
            <a:ext cx="8926200" cy="50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Application Platform (ex - .NET Core)</a:t>
            </a:r>
            <a:endParaRPr b="1" sz="2400"/>
          </a:p>
        </p:txBody>
      </p:sp>
      <p:sp>
        <p:nvSpPr>
          <p:cNvPr id="775" name="Google Shape;775;p122"/>
          <p:cNvSpPr/>
          <p:nvPr/>
        </p:nvSpPr>
        <p:spPr>
          <a:xfrm>
            <a:off x="584524" y="1405902"/>
            <a:ext cx="8926200" cy="50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Application Artifacts (your app)</a:t>
            </a:r>
            <a:endParaRPr b="1" sz="2400"/>
          </a:p>
        </p:txBody>
      </p:sp>
      <p:sp>
        <p:nvSpPr>
          <p:cNvPr id="776" name="Google Shape;776;p122"/>
          <p:cNvSpPr/>
          <p:nvPr/>
        </p:nvSpPr>
        <p:spPr>
          <a:xfrm>
            <a:off x="584522" y="3263285"/>
            <a:ext cx="8926200" cy="506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Base Image (ex - Alpine Linux)</a:t>
            </a:r>
            <a:endParaRPr b="1" sz="2400"/>
          </a:p>
        </p:txBody>
      </p:sp>
      <p:cxnSp>
        <p:nvCxnSpPr>
          <p:cNvPr id="777" name="Google Shape;777;p122"/>
          <p:cNvCxnSpPr/>
          <p:nvPr/>
        </p:nvCxnSpPr>
        <p:spPr>
          <a:xfrm>
            <a:off x="9547575" y="1973700"/>
            <a:ext cx="582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122"/>
          <p:cNvCxnSpPr/>
          <p:nvPr/>
        </p:nvCxnSpPr>
        <p:spPr>
          <a:xfrm>
            <a:off x="10164675" y="1997000"/>
            <a:ext cx="0" cy="176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122"/>
          <p:cNvCxnSpPr/>
          <p:nvPr/>
        </p:nvCxnSpPr>
        <p:spPr>
          <a:xfrm rot="10800000">
            <a:off x="9559150" y="3778450"/>
            <a:ext cx="57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122"/>
          <p:cNvCxnSpPr/>
          <p:nvPr/>
        </p:nvCxnSpPr>
        <p:spPr>
          <a:xfrm flipH="1" rot="10800000">
            <a:off x="10176325" y="2544375"/>
            <a:ext cx="302700" cy="27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122"/>
          <p:cNvSpPr txBox="1"/>
          <p:nvPr/>
        </p:nvSpPr>
        <p:spPr>
          <a:xfrm>
            <a:off x="10420850" y="2025025"/>
            <a:ext cx="1408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Reusable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8225" y="216966"/>
            <a:ext cx="8135550" cy="6318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75" y="164050"/>
            <a:ext cx="8113550" cy="64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24"/>
          <p:cNvSpPr/>
          <p:nvPr/>
        </p:nvSpPr>
        <p:spPr>
          <a:xfrm>
            <a:off x="8035400" y="1723200"/>
            <a:ext cx="3935400" cy="640500"/>
          </a:xfrm>
          <a:prstGeom prst="wedgeRectCallout">
            <a:avLst>
              <a:gd fmla="val -79030" name="adj1"/>
              <a:gd fmla="val 23767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Image</a:t>
            </a:r>
            <a:r>
              <a:rPr lang="en-US" sz="1800"/>
              <a:t>: Build the Application</a:t>
            </a:r>
            <a:endParaRPr sz="1800"/>
          </a:p>
        </p:txBody>
      </p:sp>
      <p:sp>
        <p:nvSpPr>
          <p:cNvPr id="795" name="Google Shape;795;p124"/>
          <p:cNvSpPr/>
          <p:nvPr/>
        </p:nvSpPr>
        <p:spPr>
          <a:xfrm>
            <a:off x="8035400" y="5054275"/>
            <a:ext cx="3935400" cy="640500"/>
          </a:xfrm>
          <a:prstGeom prst="wedgeRectCallout">
            <a:avLst>
              <a:gd fmla="val -79030" name="adj1"/>
              <a:gd fmla="val 23767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Image</a:t>
            </a:r>
            <a:r>
              <a:rPr lang="en-US" sz="1800"/>
              <a:t>: Run the Application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5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How to do we run an image?</a:t>
            </a:r>
            <a:endParaRPr/>
          </a:p>
        </p:txBody>
      </p:sp>
      <p:sp>
        <p:nvSpPr>
          <p:cNvPr id="802" name="Google Shape;802;p125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6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Orchestration</a:t>
            </a:r>
            <a:endParaRPr/>
          </a:p>
        </p:txBody>
      </p:sp>
      <p:sp>
        <p:nvSpPr>
          <p:cNvPr id="809" name="Google Shape;809;p126"/>
          <p:cNvSpPr txBox="1"/>
          <p:nvPr/>
        </p:nvSpPr>
        <p:spPr>
          <a:xfrm>
            <a:off x="595750" y="296200"/>
            <a:ext cx="4989900" cy="5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Docker Swarm</a:t>
            </a:r>
            <a:endParaRPr sz="2800">
              <a:solidFill>
                <a:srgbClr val="262626"/>
              </a:solidFill>
            </a:endParaRPr>
          </a:p>
          <a:p>
            <a:pPr indent="0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Kubernetes</a:t>
            </a:r>
            <a:endParaRPr sz="2800">
              <a:solidFill>
                <a:srgbClr val="262626"/>
              </a:solidFill>
            </a:endParaRPr>
          </a:p>
          <a:p>
            <a:pPr indent="0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Mesos</a:t>
            </a:r>
            <a:endParaRPr sz="2800">
              <a:solidFill>
                <a:srgbClr val="262626"/>
              </a:solidFill>
            </a:endParaRPr>
          </a:p>
          <a:p>
            <a:pPr indent="0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Service Fabric</a:t>
            </a:r>
            <a:endParaRPr sz="2800">
              <a:solidFill>
                <a:srgbClr val="262626"/>
              </a:solidFill>
            </a:endParaRPr>
          </a:p>
          <a:p>
            <a:pPr indent="0" lvl="0" marL="354012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62626"/>
                </a:solidFill>
              </a:rPr>
              <a:t>Azure Container Instances</a:t>
            </a:r>
            <a:endParaRPr sz="2800">
              <a:solidFill>
                <a:srgbClr val="262626"/>
              </a:solidFill>
            </a:endParaRPr>
          </a:p>
        </p:txBody>
      </p:sp>
      <p:pic>
        <p:nvPicPr>
          <p:cNvPr id="810" name="Google Shape;81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000" y="296200"/>
            <a:ext cx="1893775" cy="18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788" y="1351975"/>
            <a:ext cx="1556475" cy="1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023" y="2164825"/>
            <a:ext cx="1749300" cy="1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8963" y="3172875"/>
            <a:ext cx="2138100" cy="11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9447" y="3989125"/>
            <a:ext cx="1556475" cy="1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7"/>
          <p:cNvSpPr txBox="1"/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821" name="Google Shape;821;p127"/>
          <p:cNvSpPr txBox="1"/>
          <p:nvPr>
            <p:ph idx="1" type="body"/>
          </p:nvPr>
        </p:nvSpPr>
        <p:spPr>
          <a:xfrm>
            <a:off x="595750" y="2231025"/>
            <a:ext cx="4824600" cy="358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Created by Google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Datacenter in a box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Organization</a:t>
            </a:r>
            <a:endParaRPr/>
          </a:p>
          <a:p>
            <a:pPr indent="-433069" lvl="0" marL="457200" rtl="0" algn="l">
              <a:spcBef>
                <a:spcPts val="10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Pods</a:t>
            </a:r>
            <a:endParaRPr/>
          </a:p>
          <a:p>
            <a:pPr indent="-433069" lvl="0" marL="457200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Deployments</a:t>
            </a:r>
            <a:endParaRPr/>
          </a:p>
          <a:p>
            <a:pPr indent="-433069" lvl="0" marL="457200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Services</a:t>
            </a:r>
            <a:endParaRPr/>
          </a:p>
        </p:txBody>
      </p:sp>
      <p:pic>
        <p:nvPicPr>
          <p:cNvPr id="822" name="Google Shape;82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50" y="0"/>
            <a:ext cx="2114400" cy="2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750" y="482875"/>
            <a:ext cx="6792475" cy="5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8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Applications (Obviously)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API Gateways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Databases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Logging and Monitoring Frameworks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etc...</a:t>
            </a:r>
            <a:endParaRPr/>
          </a:p>
        </p:txBody>
      </p:sp>
      <p:sp>
        <p:nvSpPr>
          <p:cNvPr id="830" name="Google Shape;830;p128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What can you run using Docker / Kubernetes?</a:t>
            </a:r>
            <a:endParaRPr/>
          </a:p>
        </p:txBody>
      </p:sp>
      <p:sp>
        <p:nvSpPr>
          <p:cNvPr id="831" name="Google Shape;831;p128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29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Cloud Native Interactive Landscape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https://landscape.cncf.io/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29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5"/>
          <p:cNvSpPr txBox="1"/>
          <p:nvPr>
            <p:ph idx="1" type="body"/>
          </p:nvPr>
        </p:nvSpPr>
        <p:spPr>
          <a:xfrm>
            <a:off x="4156800" y="589874"/>
            <a:ext cx="7315200" cy="585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Modules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Lecture + Labs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Breaks: During the Lab Time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Pair / Group (if you want)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Ask Questions</a:t>
            </a:r>
            <a:endParaRPr/>
          </a:p>
        </p:txBody>
      </p:sp>
      <p:sp>
        <p:nvSpPr>
          <p:cNvPr id="481" name="Google Shape;481;p85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Logistics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450" y="235951"/>
            <a:ext cx="6424650" cy="64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30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Titan Atlas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31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Serverless On Azure</a:t>
            </a:r>
            <a:endParaRPr/>
          </a:p>
        </p:txBody>
      </p:sp>
      <p:sp>
        <p:nvSpPr>
          <p:cNvPr id="852" name="Google Shape;852;p131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2"/>
          <p:cNvSpPr/>
          <p:nvPr/>
        </p:nvSpPr>
        <p:spPr>
          <a:xfrm>
            <a:off x="958476" y="413150"/>
            <a:ext cx="10642320" cy="583340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32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“The Cloud” is just someone else’s computer.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… and sometimes you don’t have to see that computer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3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Functions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Logic Apps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Storage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Cosmos DB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Active Directory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Service Bus</a:t>
            </a:r>
            <a:endParaRPr/>
          </a:p>
        </p:txBody>
      </p:sp>
      <p:sp>
        <p:nvSpPr>
          <p:cNvPr id="866" name="Google Shape;866;p133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33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Serverless on Azure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4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Serverless APIs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Can be </a:t>
            </a:r>
            <a:r>
              <a:rPr lang="en-US"/>
              <a:t>stateless</a:t>
            </a:r>
            <a:r>
              <a:rPr lang="en-US"/>
              <a:t> or stateful (Durable Functions)</a:t>
            </a:r>
            <a:endParaRPr/>
          </a:p>
        </p:txBody>
      </p:sp>
      <p:sp>
        <p:nvSpPr>
          <p:cNvPr id="874" name="Google Shape;874;p134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Functions</a:t>
            </a:r>
            <a:endParaRPr/>
          </a:p>
        </p:txBody>
      </p:sp>
      <p:sp>
        <p:nvSpPr>
          <p:cNvPr id="875" name="Google Shape;875;p134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5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Serverless Web Application</a:t>
            </a:r>
            <a:endParaRPr/>
          </a:p>
        </p:txBody>
      </p:sp>
      <p:pic>
        <p:nvPicPr>
          <p:cNvPr id="882" name="Google Shape;88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700" y="102825"/>
            <a:ext cx="4149700" cy="66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6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Serverless Batch Processes</a:t>
            </a:r>
            <a:endParaRPr/>
          </a:p>
        </p:txBody>
      </p:sp>
      <p:pic>
        <p:nvPicPr>
          <p:cNvPr id="889" name="Google Shape;88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528" y="995200"/>
            <a:ext cx="6158250" cy="40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7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b="1" lang="en-US"/>
              <a:t>Lab</a:t>
            </a:r>
            <a:r>
              <a:rPr lang="en-US"/>
              <a:t>: Let’s Build a Serverless App</a:t>
            </a:r>
            <a:endParaRPr/>
          </a:p>
        </p:txBody>
      </p:sp>
      <p:sp>
        <p:nvSpPr>
          <p:cNvPr id="896" name="Google Shape;896;p137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38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Messaging</a:t>
            </a:r>
            <a:endParaRPr/>
          </a:p>
        </p:txBody>
      </p:sp>
      <p:sp>
        <p:nvSpPr>
          <p:cNvPr id="903" name="Google Shape;903;p138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39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Storage Queues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Service Bus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Event Hub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Event Grid</a:t>
            </a:r>
            <a:endParaRPr/>
          </a:p>
        </p:txBody>
      </p:sp>
      <p:sp>
        <p:nvSpPr>
          <p:cNvPr id="910" name="Google Shape;910;p139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Message Brokers</a:t>
            </a:r>
            <a:endParaRPr/>
          </a:p>
        </p:txBody>
      </p:sp>
      <p:sp>
        <p:nvSpPr>
          <p:cNvPr id="911" name="Google Shape;911;p139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6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Basics</a:t>
            </a:r>
            <a:endParaRPr/>
          </a:p>
        </p:txBody>
      </p:sp>
      <p:sp>
        <p:nvSpPr>
          <p:cNvPr id="488" name="Google Shape;488;p86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40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3069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/>
              <a:t>Large storage limit (&gt;80GB per queue)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/>
              <a:t>Messages can be updated in the queue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/>
              <a:t>Inexpensive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No long polling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Small message size limit (64KB)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No pub/sub or advanced features</a:t>
            </a:r>
            <a:endParaRPr/>
          </a:p>
        </p:txBody>
      </p:sp>
      <p:sp>
        <p:nvSpPr>
          <p:cNvPr id="918" name="Google Shape;918;p140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Storage Queues</a:t>
            </a:r>
            <a:endParaRPr/>
          </a:p>
        </p:txBody>
      </p:sp>
      <p:sp>
        <p:nvSpPr>
          <p:cNvPr id="919" name="Google Shape;919;p140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41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/>
              <a:t>Larger message size limit (1MB in Premium tier)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/>
              <a:t>Supports topics and subscriptions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/>
              <a:t>AMQP or long polling over HTTP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/>
              <a:t>VNet support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/>
              <a:t>Advanced features (sessions, dead-lettering, scheduled delivery, FIFO, dupe detection...)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More complicated to configure/manage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No push delivery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Generally slower and more expensive</a:t>
            </a:r>
            <a:endParaRPr sz="2400"/>
          </a:p>
        </p:txBody>
      </p:sp>
      <p:sp>
        <p:nvSpPr>
          <p:cNvPr id="926" name="Google Shape;926;p141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Service Bus</a:t>
            </a:r>
            <a:endParaRPr/>
          </a:p>
        </p:txBody>
      </p:sp>
      <p:sp>
        <p:nvSpPr>
          <p:cNvPr id="927" name="Google Shape;927;p141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42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Grid</a:t>
            </a:r>
            <a:endParaRPr/>
          </a:p>
        </p:txBody>
      </p:sp>
      <p:pic>
        <p:nvPicPr>
          <p:cNvPr id="934" name="Google Shape;93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825" y="1180875"/>
            <a:ext cx="7911150" cy="52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3"/>
          <p:cNvSpPr txBox="1"/>
          <p:nvPr>
            <p:ph idx="1" type="body"/>
          </p:nvPr>
        </p:nvSpPr>
        <p:spPr>
          <a:xfrm>
            <a:off x="4156800" y="196350"/>
            <a:ext cx="7315200" cy="620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/>
              <a:t>Massive throughput (at least 5K messages per second, capable of 10 million per second per region)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/>
              <a:t>Built in events from many Azure services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/>
              <a:t>Integrations with several different Azure services as subscribers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/>
              <a:t>Completely unmanaged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/>
              <a:t>HTTP push based delivery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/>
              <a:t>Inexpensive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Very small message size limit (64KB)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Multi-tenant system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Push based - querystring based “security”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Required message format</a:t>
            </a:r>
            <a:endParaRPr sz="2200"/>
          </a:p>
        </p:txBody>
      </p:sp>
      <p:sp>
        <p:nvSpPr>
          <p:cNvPr id="941" name="Google Shape;941;p143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Event Grid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44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Hub</a:t>
            </a:r>
            <a:endParaRPr/>
          </a:p>
        </p:txBody>
      </p:sp>
      <p:pic>
        <p:nvPicPr>
          <p:cNvPr id="948" name="Google Shape;94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138" y="2050779"/>
            <a:ext cx="9651725" cy="38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45"/>
          <p:cNvSpPr txBox="1"/>
          <p:nvPr>
            <p:ph idx="1" type="body"/>
          </p:nvPr>
        </p:nvSpPr>
        <p:spPr>
          <a:xfrm>
            <a:off x="4156800" y="196350"/>
            <a:ext cx="7315200" cy="620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/>
              <a:t>Extremely</a:t>
            </a:r>
            <a:r>
              <a:rPr lang="en-US" sz="2200"/>
              <a:t> high throughput (1MB/sec ingress, 2x egress per throughput unit)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/>
              <a:t>Integrations with Storage Accounts (Event Hub Capture) and Stream Analytics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/>
              <a:t>Kafka client support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Consumer must manage the offset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Competing consumer model doesn’t really work</a:t>
            </a:r>
            <a:endParaRPr sz="2200"/>
          </a:p>
        </p:txBody>
      </p:sp>
      <p:sp>
        <p:nvSpPr>
          <p:cNvPr id="955" name="Google Shape;955;p145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Event Hub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46"/>
          <p:cNvSpPr txBox="1"/>
          <p:nvPr>
            <p:ph idx="1" type="body"/>
          </p:nvPr>
        </p:nvSpPr>
        <p:spPr>
          <a:xfrm>
            <a:off x="3678775" y="162275"/>
            <a:ext cx="7991100" cy="648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Storage Queues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Apps that need basic message queueing and already have an established storage account.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Apps that just need to queue up file processing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Event Hub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“Big Data in Motion”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Event streaming - Telemetry, IOT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Event Grid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Responding to and processing Azure events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Web hook systems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When the processing is serverless (Azure Functions)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Service Bus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Discrete business events</a:t>
            </a:r>
            <a:endParaRPr sz="2400"/>
          </a:p>
        </p:txBody>
      </p:sp>
      <p:sp>
        <p:nvSpPr>
          <p:cNvPr id="962" name="Google Shape;962;p146"/>
          <p:cNvSpPr txBox="1"/>
          <p:nvPr>
            <p:ph type="title"/>
          </p:nvPr>
        </p:nvSpPr>
        <p:spPr>
          <a:xfrm>
            <a:off x="402963" y="849854"/>
            <a:ext cx="2668800" cy="5174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to pick?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47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Lab: Messaging with Azure Service Bus</a:t>
            </a:r>
            <a:endParaRPr/>
          </a:p>
        </p:txBody>
      </p:sp>
      <p:sp>
        <p:nvSpPr>
          <p:cNvPr id="969" name="Google Shape;969;p147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48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Networking</a:t>
            </a:r>
            <a:endParaRPr/>
          </a:p>
        </p:txBody>
      </p:sp>
      <p:sp>
        <p:nvSpPr>
          <p:cNvPr id="976" name="Google Shape;976;p148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49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Virtual Networks (VNets)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Subnets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IP Addresses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NICs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Network Appliances</a:t>
            </a:r>
            <a:endParaRPr/>
          </a:p>
        </p:txBody>
      </p:sp>
      <p:sp>
        <p:nvSpPr>
          <p:cNvPr id="983" name="Google Shape;983;p149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Components</a:t>
            </a:r>
            <a:endParaRPr/>
          </a:p>
        </p:txBody>
      </p:sp>
      <p:sp>
        <p:nvSpPr>
          <p:cNvPr id="984" name="Google Shape;984;p149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7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Do I Organize my Stuff?</a:t>
            </a:r>
            <a:endParaRPr/>
          </a:p>
        </p:txBody>
      </p:sp>
      <p:sp>
        <p:nvSpPr>
          <p:cNvPr id="495" name="Google Shape;495;p87"/>
          <p:cNvSpPr txBox="1"/>
          <p:nvPr>
            <p:ph idx="3" type="body"/>
          </p:nvPr>
        </p:nvSpPr>
        <p:spPr>
          <a:xfrm>
            <a:off x="4156800" y="430499"/>
            <a:ext cx="7315200" cy="588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Subscriptions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Resource Groups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Tags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0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Virtual Networks</a:t>
            </a:r>
            <a:endParaRPr/>
          </a:p>
          <a:p>
            <a:pPr indent="-433069" lvl="0" marL="457200" rtl="0" algn="l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A </a:t>
            </a:r>
            <a:r>
              <a:rPr lang="en-US"/>
              <a:t>private </a:t>
            </a:r>
            <a:r>
              <a:rPr lang="en-US"/>
              <a:t>address space </a:t>
            </a:r>
            <a:r>
              <a:rPr lang="en-US"/>
              <a:t>(10.0.0.0/24)</a:t>
            </a:r>
            <a:endParaRPr/>
          </a:p>
          <a:p>
            <a:pPr indent="-433069" lvl="0" marL="457200" rtl="0" algn="l"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Scoped to a single region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Subnets</a:t>
            </a:r>
            <a:endParaRPr/>
          </a:p>
          <a:p>
            <a:pPr indent="-433069" lvl="0" marL="457200" rtl="0" algn="l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Segments the network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IP Addresses</a:t>
            </a:r>
            <a:endParaRPr/>
          </a:p>
          <a:p>
            <a:pPr indent="-433069" lvl="0" marL="457200" rtl="0" algn="l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Public or private</a:t>
            </a:r>
            <a:endParaRPr/>
          </a:p>
          <a:p>
            <a:pPr indent="-433069" lvl="0" marL="457200" rtl="0" algn="l"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Public IPs can be dynamic or static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50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VNets &amp; Subnets</a:t>
            </a:r>
            <a:endParaRPr/>
          </a:p>
        </p:txBody>
      </p:sp>
      <p:sp>
        <p:nvSpPr>
          <p:cNvPr id="992" name="Google Shape;992;p150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51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Subnet Segmentation</a:t>
            </a:r>
            <a:endParaRPr/>
          </a:p>
        </p:txBody>
      </p:sp>
      <p:pic>
        <p:nvPicPr>
          <p:cNvPr id="999" name="Google Shape;99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943" y="152400"/>
            <a:ext cx="5166089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52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VNet Peering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traffic between VNets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VPN Gateways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on-prem network over the internet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ExpressRoute</a:t>
            </a:r>
            <a:endParaRPr b="1">
              <a:solidFill>
                <a:schemeClr val="accent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on-prem network over dedicated line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Service Endpoints</a:t>
            </a:r>
            <a:endParaRPr b="1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to cloud service within Azure network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App Service VNet Integration</a:t>
            </a:r>
            <a:r>
              <a:rPr lang="en-US"/>
              <a:t>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from App Service to VNet within Azure network</a:t>
            </a:r>
            <a:endParaRPr/>
          </a:p>
        </p:txBody>
      </p:sp>
      <p:sp>
        <p:nvSpPr>
          <p:cNvPr id="1006" name="Google Shape;1006;p152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Routing Traffic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53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Azure </a:t>
            </a:r>
            <a:r>
              <a:rPr b="1" lang="en-US">
                <a:solidFill>
                  <a:schemeClr val="accent1"/>
                </a:solidFill>
              </a:rPr>
              <a:t>Firewall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Azure Load Balancer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App Gateway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API Management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Network Virtual Appliances (NVAs)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013" name="Google Shape;1013;p153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Network Appliances</a:t>
            </a:r>
            <a:endParaRPr/>
          </a:p>
        </p:txBody>
      </p:sp>
      <p:sp>
        <p:nvSpPr>
          <p:cNvPr id="1014" name="Google Shape;1014;p153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54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Typically used for securing traffic between networks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Stateful firewall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IP, Port, Protocol based filtering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Domain name filtering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NAT support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Microsoft Threat Intelligence</a:t>
            </a:r>
            <a:endParaRPr/>
          </a:p>
        </p:txBody>
      </p:sp>
      <p:sp>
        <p:nvSpPr>
          <p:cNvPr id="1021" name="Google Shape;1021;p154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Firewall</a:t>
            </a:r>
            <a:endParaRPr/>
          </a:p>
        </p:txBody>
      </p:sp>
      <p:sp>
        <p:nvSpPr>
          <p:cNvPr id="1022" name="Google Shape;1022;p154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55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More IAAS focused load balancing generic traffic IP, Port, Protocol based filtering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Domain name filtering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NAT support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Microsoft Threat Intelligence between VMs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Application agnostic load balancing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Not protocol specific (supports UDP)</a:t>
            </a:r>
            <a:endParaRPr/>
          </a:p>
        </p:txBody>
      </p:sp>
      <p:sp>
        <p:nvSpPr>
          <p:cNvPr id="1029" name="Google Shape;1029;p155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Load Balancer</a:t>
            </a:r>
            <a:endParaRPr/>
          </a:p>
        </p:txBody>
      </p:sp>
      <p:sp>
        <p:nvSpPr>
          <p:cNvPr id="1030" name="Google Shape;1030;p155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56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HTTP load balancer, reverse proxy, and layer 7 gateway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Web app firewall (OWASP)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Load balancer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SSL termination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URL based routing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Request rewriting</a:t>
            </a:r>
            <a:endParaRPr/>
          </a:p>
        </p:txBody>
      </p:sp>
      <p:sp>
        <p:nvSpPr>
          <p:cNvPr id="1037" name="Google Shape;1037;p156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Application Gateway</a:t>
            </a:r>
            <a:endParaRPr/>
          </a:p>
        </p:txBody>
      </p:sp>
      <p:sp>
        <p:nvSpPr>
          <p:cNvPr id="1038" name="Google Shape;1038;p156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57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HTTP service gateway meant for publishing APIs to consumers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Service catalog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Subscription management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Mock responses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Request/Response rewriting</a:t>
            </a:r>
            <a:endParaRPr/>
          </a:p>
          <a:p>
            <a:pPr indent="-43306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/>
              <a:t>API versioning</a:t>
            </a:r>
            <a:endParaRPr/>
          </a:p>
        </p:txBody>
      </p:sp>
      <p:sp>
        <p:nvSpPr>
          <p:cNvPr id="1045" name="Google Shape;1045;p157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API Management</a:t>
            </a:r>
            <a:endParaRPr/>
          </a:p>
        </p:txBody>
      </p:sp>
      <p:sp>
        <p:nvSpPr>
          <p:cNvPr id="1046" name="Google Shape;1046;p157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58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b="1" lang="en-US" sz="3000"/>
              <a:t>Lab</a:t>
            </a:r>
            <a:r>
              <a:rPr lang="en-US" sz="3000"/>
              <a:t>: Network Security</a:t>
            </a:r>
            <a:endParaRPr sz="3000"/>
          </a:p>
        </p:txBody>
      </p:sp>
      <p:sp>
        <p:nvSpPr>
          <p:cNvPr id="1053" name="Google Shape;1053;p158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59"/>
          <p:cNvSpPr txBox="1"/>
          <p:nvPr>
            <p:ph type="ctrTitle"/>
          </p:nvPr>
        </p:nvSpPr>
        <p:spPr>
          <a:xfrm>
            <a:off x="860605" y="1995204"/>
            <a:ext cx="10499400" cy="286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Security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8"/>
          <p:cNvSpPr/>
          <p:nvPr/>
        </p:nvSpPr>
        <p:spPr>
          <a:xfrm>
            <a:off x="1408675" y="1426350"/>
            <a:ext cx="4687200" cy="4005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Retirement-NonProd</a:t>
            </a:r>
            <a:endParaRPr b="1" sz="2400"/>
          </a:p>
        </p:txBody>
      </p:sp>
      <p:sp>
        <p:nvSpPr>
          <p:cNvPr id="502" name="Google Shape;502;p88"/>
          <p:cNvSpPr/>
          <p:nvPr/>
        </p:nvSpPr>
        <p:spPr>
          <a:xfrm>
            <a:off x="1635200" y="2469750"/>
            <a:ext cx="1608300" cy="2232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RG-App1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Web App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SQL DB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vNet</a:t>
            </a:r>
            <a:endParaRPr sz="1800"/>
          </a:p>
        </p:txBody>
      </p:sp>
      <p:sp>
        <p:nvSpPr>
          <p:cNvPr id="503" name="Google Shape;503;p88"/>
          <p:cNvSpPr/>
          <p:nvPr/>
        </p:nvSpPr>
        <p:spPr>
          <a:xfrm>
            <a:off x="3562875" y="2469750"/>
            <a:ext cx="1608300" cy="2232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RG-App2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Func </a:t>
            </a:r>
            <a:r>
              <a:rPr lang="en-US" sz="1800"/>
              <a:t>App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Cosmos</a:t>
            </a:r>
            <a:r>
              <a:rPr lang="en-US" sz="1800"/>
              <a:t> DB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4" name="Google Shape;504;p88"/>
          <p:cNvSpPr/>
          <p:nvPr/>
        </p:nvSpPr>
        <p:spPr>
          <a:xfrm>
            <a:off x="1719750" y="4063725"/>
            <a:ext cx="882300" cy="5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05" name="Google Shape;505;p88"/>
          <p:cNvSpPr/>
          <p:nvPr/>
        </p:nvSpPr>
        <p:spPr>
          <a:xfrm>
            <a:off x="3712100" y="4063725"/>
            <a:ext cx="882300" cy="5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06" name="Google Shape;506;p88"/>
          <p:cNvSpPr/>
          <p:nvPr/>
        </p:nvSpPr>
        <p:spPr>
          <a:xfrm>
            <a:off x="6541950" y="1426350"/>
            <a:ext cx="4687200" cy="4005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Retirement-Prod</a:t>
            </a:r>
            <a:endParaRPr b="1" sz="2400"/>
          </a:p>
        </p:txBody>
      </p:sp>
      <p:sp>
        <p:nvSpPr>
          <p:cNvPr id="507" name="Google Shape;507;p88"/>
          <p:cNvSpPr/>
          <p:nvPr/>
        </p:nvSpPr>
        <p:spPr>
          <a:xfrm>
            <a:off x="6768475" y="2469750"/>
            <a:ext cx="1608300" cy="2232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RG-App1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Web App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SQL DB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vNet</a:t>
            </a:r>
            <a:endParaRPr sz="1800"/>
          </a:p>
        </p:txBody>
      </p:sp>
      <p:sp>
        <p:nvSpPr>
          <p:cNvPr id="508" name="Google Shape;508;p88"/>
          <p:cNvSpPr/>
          <p:nvPr/>
        </p:nvSpPr>
        <p:spPr>
          <a:xfrm>
            <a:off x="8696150" y="2469750"/>
            <a:ext cx="1608300" cy="2232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RG-App2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Func App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Cosmos DB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9" name="Google Shape;509;p88"/>
          <p:cNvSpPr/>
          <p:nvPr/>
        </p:nvSpPr>
        <p:spPr>
          <a:xfrm>
            <a:off x="6853025" y="4063725"/>
            <a:ext cx="882300" cy="5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10" name="Google Shape;510;p88"/>
          <p:cNvSpPr/>
          <p:nvPr/>
        </p:nvSpPr>
        <p:spPr>
          <a:xfrm>
            <a:off x="8845375" y="4063725"/>
            <a:ext cx="882300" cy="50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60"/>
          <p:cNvSpPr txBox="1"/>
          <p:nvPr>
            <p:ph idx="1" type="body"/>
          </p:nvPr>
        </p:nvSpPr>
        <p:spPr>
          <a:xfrm>
            <a:off x="4156800" y="589873"/>
            <a:ext cx="7315200" cy="5995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The shared responsibility model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Defense in depth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Azure security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	Networking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	Authentication and access management</a:t>
            </a:r>
            <a:endParaRPr sz="2400"/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Data security and encryption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3000"/>
              <a:t>Secure an example application</a:t>
            </a:r>
            <a:endParaRPr sz="3000"/>
          </a:p>
        </p:txBody>
      </p:sp>
      <p:sp>
        <p:nvSpPr>
          <p:cNvPr id="1066" name="Google Shape;1066;p160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Roadmap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1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Secure is the Cloud?</a:t>
            </a:r>
            <a:endParaRPr/>
          </a:p>
        </p:txBody>
      </p:sp>
      <p:sp>
        <p:nvSpPr>
          <p:cNvPr id="1073" name="Google Shape;1073;p161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2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Very Secure!</a:t>
            </a:r>
            <a:endParaRPr/>
          </a:p>
        </p:txBody>
      </p:sp>
      <p:pic>
        <p:nvPicPr>
          <p:cNvPr id="1080" name="Google Shape;108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814938"/>
            <a:ext cx="1133475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63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 for the things they are responsible for</a:t>
            </a:r>
            <a:endParaRPr/>
          </a:p>
        </p:txBody>
      </p:sp>
      <p:pic>
        <p:nvPicPr>
          <p:cNvPr id="1087" name="Google Shape;108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763" y="1652044"/>
            <a:ext cx="7915275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64"/>
          <p:cNvSpPr txBox="1"/>
          <p:nvPr>
            <p:ph idx="1" type="body"/>
          </p:nvPr>
        </p:nvSpPr>
        <p:spPr>
          <a:xfrm>
            <a:off x="1192213" y="493565"/>
            <a:ext cx="10264800" cy="589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37226A"/>
                </a:solidFill>
              </a:rPr>
              <a:t>Through 2022, at least 95% of cloud security failures will be the customer's fault.</a:t>
            </a:r>
            <a:endParaRPr b="1" sz="4200">
              <a:solidFill>
                <a:srgbClr val="37226A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4200">
                <a:solidFill>
                  <a:srgbClr val="37226A"/>
                </a:solidFill>
              </a:rPr>
              <a:t>  - Gartner</a:t>
            </a:r>
            <a:endParaRPr b="1" sz="4200">
              <a:solidFill>
                <a:srgbClr val="37226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65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Shared Responsibility Model</a:t>
            </a:r>
            <a:endParaRPr/>
          </a:p>
        </p:txBody>
      </p:sp>
      <p:sp>
        <p:nvSpPr>
          <p:cNvPr id="1100" name="Google Shape;1100;p165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66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Shared Responsibility Model</a:t>
            </a:r>
            <a:endParaRPr/>
          </a:p>
        </p:txBody>
      </p:sp>
      <p:sp>
        <p:nvSpPr>
          <p:cNvPr id="1107" name="Google Shape;1107;p166"/>
          <p:cNvSpPr txBox="1"/>
          <p:nvPr>
            <p:ph idx="1" type="body"/>
          </p:nvPr>
        </p:nvSpPr>
        <p:spPr>
          <a:xfrm>
            <a:off x="595750" y="1608463"/>
            <a:ext cx="11001000" cy="4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Azure is responsible for the security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/>
              <a:t>OF </a:t>
            </a:r>
            <a:r>
              <a:rPr lang="en-US"/>
              <a:t>the cloud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You are responsible for security </a:t>
            </a:r>
            <a:r>
              <a:rPr b="1" lang="en-US"/>
              <a:t>IN</a:t>
            </a:r>
            <a:endParaRPr b="1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cloud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613" y="1190075"/>
            <a:ext cx="4448175" cy="55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67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Responsibility Matrix</a:t>
            </a:r>
            <a:endParaRPr/>
          </a:p>
        </p:txBody>
      </p:sp>
      <p:pic>
        <p:nvPicPr>
          <p:cNvPr id="1115" name="Google Shape;1115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8" y="1228544"/>
            <a:ext cx="11668125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68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Defense in Depth</a:t>
            </a:r>
            <a:endParaRPr/>
          </a:p>
        </p:txBody>
      </p:sp>
      <p:sp>
        <p:nvSpPr>
          <p:cNvPr id="1122" name="Google Shape;1122;p168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69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Defense in Depth</a:t>
            </a:r>
            <a:endParaRPr/>
          </a:p>
        </p:txBody>
      </p:sp>
      <p:pic>
        <p:nvPicPr>
          <p:cNvPr id="1129" name="Google Shape;1129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175" y="1232950"/>
            <a:ext cx="7296150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9"/>
          <p:cNvSpPr txBox="1"/>
          <p:nvPr>
            <p:ph idx="1" type="body"/>
          </p:nvPr>
        </p:nvSpPr>
        <p:spPr>
          <a:xfrm>
            <a:off x="1191490" y="589886"/>
            <a:ext cx="102666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800"/>
              <a:t>How do I use it?</a:t>
            </a:r>
            <a:endParaRPr sz="4800"/>
          </a:p>
        </p:txBody>
      </p:sp>
      <p:sp>
        <p:nvSpPr>
          <p:cNvPr id="517" name="Google Shape;517;p89"/>
          <p:cNvSpPr txBox="1"/>
          <p:nvPr>
            <p:ph idx="2" type="body"/>
          </p:nvPr>
        </p:nvSpPr>
        <p:spPr>
          <a:xfrm>
            <a:off x="1192213" y="5957883"/>
            <a:ext cx="102663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70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Defense in Depth</a:t>
            </a:r>
            <a:endParaRPr/>
          </a:p>
        </p:txBody>
      </p:sp>
      <p:pic>
        <p:nvPicPr>
          <p:cNvPr id="1136" name="Google Shape;1136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850" y="1742369"/>
            <a:ext cx="447675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70"/>
          <p:cNvSpPr txBox="1"/>
          <p:nvPr>
            <p:ph idx="1" type="body"/>
          </p:nvPr>
        </p:nvSpPr>
        <p:spPr>
          <a:xfrm>
            <a:off x="595500" y="1608300"/>
            <a:ext cx="6086400" cy="4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Protect every layer so that if one layer is breached, a subsequent layer is already secured to slow the attacker’s advance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71"/>
          <p:cNvSpPr txBox="1"/>
          <p:nvPr>
            <p:ph idx="1" type="body"/>
          </p:nvPr>
        </p:nvSpPr>
        <p:spPr>
          <a:xfrm>
            <a:off x="4156798" y="589886"/>
            <a:ext cx="7315200" cy="521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security perimeter has traditionally been the network</a:t>
            </a:r>
            <a:endParaRPr/>
          </a:p>
          <a:p>
            <a:pPr indent="-3810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Secure inbound ports on the firewall</a:t>
            </a:r>
            <a:endParaRPr sz="2400"/>
          </a:p>
          <a:p>
            <a:pPr indent="-3810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Monitor all traffic from the internet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In the public cloud </a:t>
            </a:r>
            <a:r>
              <a:rPr i="1" lang="en-US"/>
              <a:t>authentication </a:t>
            </a:r>
            <a:r>
              <a:rPr lang="en-US"/>
              <a:t>may be your perimeter</a:t>
            </a:r>
            <a:endParaRPr/>
          </a:p>
        </p:txBody>
      </p:sp>
      <p:sp>
        <p:nvSpPr>
          <p:cNvPr id="1144" name="Google Shape;1144;p171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Security Perimeters</a:t>
            </a:r>
            <a:endParaRPr/>
          </a:p>
        </p:txBody>
      </p:sp>
      <p:sp>
        <p:nvSpPr>
          <p:cNvPr id="1145" name="Google Shape;1145;p171"/>
          <p:cNvSpPr txBox="1"/>
          <p:nvPr>
            <p:ph idx="3" type="body"/>
          </p:nvPr>
        </p:nvSpPr>
        <p:spPr>
          <a:xfrm>
            <a:off x="4156797" y="5957883"/>
            <a:ext cx="7301700" cy="52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72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Perimeter - On Premise</a:t>
            </a:r>
            <a:endParaRPr/>
          </a:p>
        </p:txBody>
      </p:sp>
      <p:pic>
        <p:nvPicPr>
          <p:cNvPr id="1152" name="Google Shape;1152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5" y="1717744"/>
            <a:ext cx="11287125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72"/>
          <p:cNvSpPr txBox="1"/>
          <p:nvPr>
            <p:ph idx="1" type="body"/>
          </p:nvPr>
        </p:nvSpPr>
        <p:spPr>
          <a:xfrm>
            <a:off x="595750" y="1608463"/>
            <a:ext cx="11001000" cy="4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73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Perimeter - Public Cloud</a:t>
            </a:r>
            <a:endParaRPr/>
          </a:p>
        </p:txBody>
      </p:sp>
      <p:pic>
        <p:nvPicPr>
          <p:cNvPr id="1160" name="Google Shape;116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63" y="1545269"/>
            <a:ext cx="112680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73"/>
          <p:cNvSpPr txBox="1"/>
          <p:nvPr>
            <p:ph idx="1" type="body"/>
          </p:nvPr>
        </p:nvSpPr>
        <p:spPr>
          <a:xfrm>
            <a:off x="595750" y="1608463"/>
            <a:ext cx="11001000" cy="47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74"/>
          <p:cNvSpPr txBox="1"/>
          <p:nvPr>
            <p:ph type="ctrTitle"/>
          </p:nvPr>
        </p:nvSpPr>
        <p:spPr>
          <a:xfrm>
            <a:off x="860605" y="1122363"/>
            <a:ext cx="104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Network Security</a:t>
            </a:r>
            <a:endParaRPr/>
          </a:p>
        </p:txBody>
      </p:sp>
      <p:sp>
        <p:nvSpPr>
          <p:cNvPr id="1168" name="Google Shape;1168;p174"/>
          <p:cNvSpPr txBox="1"/>
          <p:nvPr>
            <p:ph idx="1" type="subTitle"/>
          </p:nvPr>
        </p:nvSpPr>
        <p:spPr>
          <a:xfrm>
            <a:off x="860605" y="3602038"/>
            <a:ext cx="104994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75"/>
          <p:cNvSpPr txBox="1"/>
          <p:nvPr>
            <p:ph idx="1" type="body"/>
          </p:nvPr>
        </p:nvSpPr>
        <p:spPr>
          <a:xfrm>
            <a:off x="4156800" y="279575"/>
            <a:ext cx="7315200" cy="618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Most straightforward way to secure resources: Put them in a VNet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Allows for traditional network design (routing, firewalls, subnetting, etc)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Many PAAS services support VNets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App Service Environments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Not available for some services or costs extra</a:t>
            </a:r>
            <a:endParaRPr/>
          </a:p>
        </p:txBody>
      </p:sp>
      <p:sp>
        <p:nvSpPr>
          <p:cNvPr id="1175" name="Google Shape;1175;p175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Network Security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76"/>
          <p:cNvSpPr txBox="1"/>
          <p:nvPr>
            <p:ph idx="1" type="body"/>
          </p:nvPr>
        </p:nvSpPr>
        <p:spPr>
          <a:xfrm>
            <a:off x="3731125" y="220700"/>
            <a:ext cx="7793400" cy="594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Like a simple firewall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Allows or denies traffic between VNet resources</a:t>
            </a:r>
            <a:endParaRPr/>
          </a:p>
          <a:p>
            <a:pPr indent="-354012" lvl="0" marL="354012" rtl="0" algn="l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Attached to either subnet or NIC</a:t>
            </a:r>
            <a:endParaRPr/>
          </a:p>
          <a:p>
            <a:pPr indent="-354012" lvl="0" marL="354012" rtl="0" algn="l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Define the source, destination, and type of traffic</a:t>
            </a:r>
            <a:endParaRPr/>
          </a:p>
          <a:p>
            <a:pPr indent="-354012" lvl="0" marL="354012" rtl="0" algn="l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Defaults to allowing all traffic within the VNet</a:t>
            </a:r>
            <a:endParaRPr/>
          </a:p>
        </p:txBody>
      </p:sp>
      <p:sp>
        <p:nvSpPr>
          <p:cNvPr id="1182" name="Google Shape;1182;p176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Network Security Groups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77"/>
          <p:cNvSpPr txBox="1"/>
          <p:nvPr>
            <p:ph type="title"/>
          </p:nvPr>
        </p:nvSpPr>
        <p:spPr>
          <a:xfrm>
            <a:off x="581895" y="138719"/>
            <a:ext cx="11001000" cy="72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Security Groups</a:t>
            </a:r>
            <a:endParaRPr/>
          </a:p>
        </p:txBody>
      </p:sp>
      <p:pic>
        <p:nvPicPr>
          <p:cNvPr id="1189" name="Google Shape;1189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099" y="1266646"/>
            <a:ext cx="9106601" cy="505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78"/>
          <p:cNvSpPr txBox="1"/>
          <p:nvPr>
            <p:ph idx="1" type="body"/>
          </p:nvPr>
        </p:nvSpPr>
        <p:spPr>
          <a:xfrm>
            <a:off x="3731125" y="220700"/>
            <a:ext cx="7793400" cy="594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Sources and destinations: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IP addresses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Application Security Groups</a:t>
            </a:r>
            <a:endParaRPr/>
          </a:p>
          <a:p>
            <a:pPr indent="-331787" lvl="1" marL="685800" rtl="0" algn="l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Service Tags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78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Network Security Groups</a:t>
            </a:r>
            <a:endParaRPr/>
          </a:p>
        </p:txBody>
      </p:sp>
      <p:pic>
        <p:nvPicPr>
          <p:cNvPr id="1197" name="Google Shape;1197;p178"/>
          <p:cNvPicPr preferRelativeResize="0"/>
          <p:nvPr/>
        </p:nvPicPr>
        <p:blipFill rotWithShape="1">
          <a:blip r:embed="rId3">
            <a:alphaModFix/>
          </a:blip>
          <a:srcRect b="-1859" l="1072" r="3987" t="1860"/>
          <a:stretch/>
        </p:blipFill>
        <p:spPr>
          <a:xfrm>
            <a:off x="3497744" y="3133526"/>
            <a:ext cx="8590710" cy="297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79"/>
          <p:cNvSpPr txBox="1"/>
          <p:nvPr>
            <p:ph idx="1" type="body"/>
          </p:nvPr>
        </p:nvSpPr>
        <p:spPr>
          <a:xfrm>
            <a:off x="3731125" y="220700"/>
            <a:ext cx="7793400" cy="594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Route traffic back through your internal network</a:t>
            </a:r>
            <a:endParaRPr/>
          </a:p>
          <a:p>
            <a:pPr indent="-354012" lvl="0" marL="354012" rtl="0" algn="l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/>
              <a:t>Common for egress traffic</a:t>
            </a:r>
            <a:endParaRPr/>
          </a:p>
          <a:p>
            <a:pPr indent="-331787" lvl="1" marL="685800" rtl="0" algn="l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Use standard methods for filter ingress traffic to allowed services (e.g. web traffic)</a:t>
            </a:r>
            <a:endParaRPr/>
          </a:p>
          <a:p>
            <a:pPr indent="-331787" lvl="1" marL="685800" rtl="0" algn="l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Deny all outbound internet traffic</a:t>
            </a:r>
            <a:endParaRPr/>
          </a:p>
          <a:p>
            <a:pPr indent="-331787" lvl="1" marL="685800" rtl="0" algn="l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/>
              <a:t>Route internet traffic (e.g. Windows updates) back through internal network.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79"/>
          <p:cNvSpPr/>
          <p:nvPr>
            <p:ph idx="2" type="pic"/>
          </p:nvPr>
        </p:nvSpPr>
        <p:spPr>
          <a:xfrm>
            <a:off x="222393" y="1205927"/>
            <a:ext cx="3060600" cy="44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Backhauling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entare">
      <a:dk1>
        <a:srgbClr val="333333"/>
      </a:dk1>
      <a:lt1>
        <a:srgbClr val="FFFFFF"/>
      </a:lt1>
      <a:dk2>
        <a:srgbClr val="565759"/>
      </a:dk2>
      <a:lt2>
        <a:srgbClr val="C9C9C9"/>
      </a:lt2>
      <a:accent1>
        <a:srgbClr val="37226A"/>
      </a:accent1>
      <a:accent2>
        <a:srgbClr val="C0D62E"/>
      </a:accent2>
      <a:accent3>
        <a:srgbClr val="F18A20"/>
      </a:accent3>
      <a:accent4>
        <a:srgbClr val="84BAC6"/>
      </a:accent4>
      <a:accent5>
        <a:srgbClr val="919A9B"/>
      </a:accent5>
      <a:accent6>
        <a:srgbClr val="61546F"/>
      </a:accent6>
      <a:hlink>
        <a:srgbClr val="F18A20"/>
      </a:hlink>
      <a:folHlink>
        <a:srgbClr val="BF6F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entare">
      <a:dk1>
        <a:srgbClr val="333333"/>
      </a:dk1>
      <a:lt1>
        <a:srgbClr val="FFFFFF"/>
      </a:lt1>
      <a:dk2>
        <a:srgbClr val="565759"/>
      </a:dk2>
      <a:lt2>
        <a:srgbClr val="C9C9C9"/>
      </a:lt2>
      <a:accent1>
        <a:srgbClr val="37226A"/>
      </a:accent1>
      <a:accent2>
        <a:srgbClr val="C0D62E"/>
      </a:accent2>
      <a:accent3>
        <a:srgbClr val="F18A20"/>
      </a:accent3>
      <a:accent4>
        <a:srgbClr val="84BAC6"/>
      </a:accent4>
      <a:accent5>
        <a:srgbClr val="919A9B"/>
      </a:accent5>
      <a:accent6>
        <a:srgbClr val="61546F"/>
      </a:accent6>
      <a:hlink>
        <a:srgbClr val="F18A20"/>
      </a:hlink>
      <a:folHlink>
        <a:srgbClr val="BF6F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